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HK Grotesk Medium" charset="1" panose="00000600000000000000"/>
      <p:regular r:id="rId16"/>
    </p:embeddedFont>
    <p:embeddedFont>
      <p:font typeface="HK Grotesk Medium Bold" charset="1" panose="00000700000000000000"/>
      <p:regular r:id="rId17"/>
    </p:embeddedFont>
    <p:embeddedFont>
      <p:font typeface="HK Grotesk Medium Italics" charset="1" panose="00000600000000000000"/>
      <p:regular r:id="rId18"/>
    </p:embeddedFont>
    <p:embeddedFont>
      <p:font typeface="HK Grotesk Medium Bold Italics" charset="1" panose="00000700000000000000"/>
      <p:regular r:id="rId19"/>
    </p:embeddedFont>
    <p:embeddedFont>
      <p:font typeface="Sukar Black" charset="1" panose="02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https://youtu.be/xrDXYYOXVmA"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20" t="54639" r="17766" b="466"/>
          <a:stretch>
            <a:fillRect/>
          </a:stretch>
        </p:blipFill>
        <p:spPr>
          <a:xfrm>
            <a:off x="0" y="0"/>
            <a:ext cx="18288000" cy="10287000"/>
          </a:xfrm>
          <a:prstGeom prst="rect">
            <a:avLst/>
          </a:prstGeom>
        </p:spPr>
      </p:pic>
      <p:grpSp>
        <p:nvGrpSpPr>
          <p:cNvPr name="Group 3" id="3"/>
          <p:cNvGrpSpPr/>
          <p:nvPr/>
        </p:nvGrpSpPr>
        <p:grpSpPr>
          <a:xfrm rot="0">
            <a:off x="11260464" y="2425052"/>
            <a:ext cx="5628640" cy="5815724"/>
            <a:chOff x="0" y="0"/>
            <a:chExt cx="2160783" cy="2232603"/>
          </a:xfrm>
        </p:grpSpPr>
        <p:sp>
          <p:nvSpPr>
            <p:cNvPr name="Freeform 4" id="4"/>
            <p:cNvSpPr/>
            <p:nvPr/>
          </p:nvSpPr>
          <p:spPr>
            <a:xfrm>
              <a:off x="0" y="0"/>
              <a:ext cx="2160783" cy="2232603"/>
            </a:xfrm>
            <a:custGeom>
              <a:avLst/>
              <a:gdLst/>
              <a:ahLst/>
              <a:cxnLst/>
              <a:rect r="r" b="b" t="t" l="l"/>
              <a:pathLst>
                <a:path h="2232603" w="216078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alpha val="43922"/>
              </a:srgbClr>
            </a:solidFill>
          </p:spPr>
        </p:sp>
      </p:grpSp>
      <p:grpSp>
        <p:nvGrpSpPr>
          <p:cNvPr name="Group 5" id="5"/>
          <p:cNvGrpSpPr/>
          <p:nvPr/>
        </p:nvGrpSpPr>
        <p:grpSpPr>
          <a:xfrm rot="0">
            <a:off x="11260464" y="2891584"/>
            <a:ext cx="5628640" cy="5815724"/>
            <a:chOff x="0" y="0"/>
            <a:chExt cx="2160783" cy="2232603"/>
          </a:xfrm>
        </p:grpSpPr>
        <p:sp>
          <p:nvSpPr>
            <p:cNvPr name="Freeform 6" id="6"/>
            <p:cNvSpPr/>
            <p:nvPr/>
          </p:nvSpPr>
          <p:spPr>
            <a:xfrm>
              <a:off x="0" y="0"/>
              <a:ext cx="2160783" cy="2232603"/>
            </a:xfrm>
            <a:custGeom>
              <a:avLst/>
              <a:gdLst/>
              <a:ahLst/>
              <a:cxnLst/>
              <a:rect r="r" b="b" t="t" l="l"/>
              <a:pathLst>
                <a:path h="2232603" w="216078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alpha val="65882"/>
              </a:srgbClr>
            </a:solidFill>
          </p:spPr>
        </p:sp>
      </p:grpSp>
      <p:grpSp>
        <p:nvGrpSpPr>
          <p:cNvPr name="Group 7" id="7"/>
          <p:cNvGrpSpPr/>
          <p:nvPr/>
        </p:nvGrpSpPr>
        <p:grpSpPr>
          <a:xfrm rot="0">
            <a:off x="11260464" y="3442576"/>
            <a:ext cx="5628640" cy="5815724"/>
            <a:chOff x="0" y="0"/>
            <a:chExt cx="2160783" cy="2232603"/>
          </a:xfrm>
        </p:grpSpPr>
        <p:sp>
          <p:nvSpPr>
            <p:cNvPr name="Freeform 8" id="8"/>
            <p:cNvSpPr/>
            <p:nvPr/>
          </p:nvSpPr>
          <p:spPr>
            <a:xfrm>
              <a:off x="0" y="0"/>
              <a:ext cx="2160783" cy="2232603"/>
            </a:xfrm>
            <a:custGeom>
              <a:avLst/>
              <a:gdLst/>
              <a:ahLst/>
              <a:cxnLst/>
              <a:rect r="r" b="b" t="t" l="l"/>
              <a:pathLst>
                <a:path h="2232603" w="2160783">
                  <a:moveTo>
                    <a:pt x="2036323" y="2232603"/>
                  </a:moveTo>
                  <a:lnTo>
                    <a:pt x="124460" y="2232603"/>
                  </a:lnTo>
                  <a:cubicBezTo>
                    <a:pt x="55880" y="2232603"/>
                    <a:pt x="0" y="2176723"/>
                    <a:pt x="0" y="2108143"/>
                  </a:cubicBezTo>
                  <a:lnTo>
                    <a:pt x="0" y="124460"/>
                  </a:lnTo>
                  <a:cubicBezTo>
                    <a:pt x="0" y="55880"/>
                    <a:pt x="55880" y="0"/>
                    <a:pt x="124460" y="0"/>
                  </a:cubicBezTo>
                  <a:lnTo>
                    <a:pt x="2036323" y="0"/>
                  </a:lnTo>
                  <a:cubicBezTo>
                    <a:pt x="2104903" y="0"/>
                    <a:pt x="2160783" y="55880"/>
                    <a:pt x="2160783" y="124460"/>
                  </a:cubicBezTo>
                  <a:lnTo>
                    <a:pt x="2160783" y="2108143"/>
                  </a:lnTo>
                  <a:cubicBezTo>
                    <a:pt x="2160783" y="2176723"/>
                    <a:pt x="2104903" y="2232603"/>
                    <a:pt x="2036323" y="2232603"/>
                  </a:cubicBezTo>
                  <a:close/>
                </a:path>
              </a:pathLst>
            </a:custGeom>
            <a:solidFill>
              <a:srgbClr val="484995"/>
            </a:solidFill>
          </p:spPr>
        </p:sp>
      </p:grpSp>
      <p:grpSp>
        <p:nvGrpSpPr>
          <p:cNvPr name="Group 9" id="9"/>
          <p:cNvGrpSpPr/>
          <p:nvPr/>
        </p:nvGrpSpPr>
        <p:grpSpPr>
          <a:xfrm rot="0">
            <a:off x="9737448" y="4783666"/>
            <a:ext cx="6397843" cy="1440248"/>
            <a:chOff x="0" y="0"/>
            <a:chExt cx="2933616" cy="660400"/>
          </a:xfrm>
        </p:grpSpPr>
        <p:sp>
          <p:nvSpPr>
            <p:cNvPr name="Freeform 10" id="10"/>
            <p:cNvSpPr/>
            <p:nvPr/>
          </p:nvSpPr>
          <p:spPr>
            <a:xfrm>
              <a:off x="0" y="0"/>
              <a:ext cx="2933616" cy="660400"/>
            </a:xfrm>
            <a:custGeom>
              <a:avLst/>
              <a:gdLst/>
              <a:ahLst/>
              <a:cxnLst/>
              <a:rect r="r" b="b" t="t" l="l"/>
              <a:pathLst>
                <a:path h="660400" w="2933616">
                  <a:moveTo>
                    <a:pt x="2809156" y="660400"/>
                  </a:moveTo>
                  <a:lnTo>
                    <a:pt x="124460" y="660400"/>
                  </a:lnTo>
                  <a:cubicBezTo>
                    <a:pt x="55880" y="660400"/>
                    <a:pt x="0" y="604520"/>
                    <a:pt x="0" y="535940"/>
                  </a:cubicBezTo>
                  <a:lnTo>
                    <a:pt x="0" y="124460"/>
                  </a:lnTo>
                  <a:cubicBezTo>
                    <a:pt x="0" y="55880"/>
                    <a:pt x="55880" y="0"/>
                    <a:pt x="124460" y="0"/>
                  </a:cubicBezTo>
                  <a:lnTo>
                    <a:pt x="2809156" y="0"/>
                  </a:lnTo>
                  <a:cubicBezTo>
                    <a:pt x="2877736" y="0"/>
                    <a:pt x="2933616" y="55880"/>
                    <a:pt x="2933616" y="124460"/>
                  </a:cubicBezTo>
                  <a:lnTo>
                    <a:pt x="2933616" y="535940"/>
                  </a:lnTo>
                  <a:cubicBezTo>
                    <a:pt x="2933616" y="604520"/>
                    <a:pt x="2877736" y="660400"/>
                    <a:pt x="2809156" y="660400"/>
                  </a:cubicBezTo>
                  <a:close/>
                </a:path>
              </a:pathLst>
            </a:custGeom>
            <a:solidFill>
              <a:srgbClr val="6968D4"/>
            </a:solidFill>
          </p:spPr>
        </p:sp>
      </p:grpSp>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76986" y="4045005"/>
            <a:ext cx="458305" cy="122024"/>
          </a:xfrm>
          <a:prstGeom prst="rect">
            <a:avLst/>
          </a:prstGeom>
        </p:spPr>
      </p:pic>
      <p:sp>
        <p:nvSpPr>
          <p:cNvPr name="TextBox 12" id="12"/>
          <p:cNvSpPr txBox="true"/>
          <p:nvPr/>
        </p:nvSpPr>
        <p:spPr>
          <a:xfrm rot="0">
            <a:off x="1028700" y="3630760"/>
            <a:ext cx="8194340" cy="1152906"/>
          </a:xfrm>
          <a:prstGeom prst="rect">
            <a:avLst/>
          </a:prstGeom>
        </p:spPr>
        <p:txBody>
          <a:bodyPr anchor="t" rtlCol="false" tIns="0" lIns="0" bIns="0" rIns="0">
            <a:spAutoFit/>
          </a:bodyPr>
          <a:lstStyle/>
          <a:p>
            <a:pPr>
              <a:lnSpc>
                <a:spcPts val="9101"/>
              </a:lnSpc>
            </a:pPr>
            <a:r>
              <a:rPr lang="en-US" sz="7399">
                <a:solidFill>
                  <a:srgbClr val="FFFFFF"/>
                </a:solidFill>
                <a:latin typeface="HK Grotesk Bold"/>
              </a:rPr>
              <a:t>Smart PG Finder</a:t>
            </a:r>
          </a:p>
        </p:txBody>
      </p:sp>
      <p:sp>
        <p:nvSpPr>
          <p:cNvPr name="TextBox 13" id="13"/>
          <p:cNvSpPr txBox="true"/>
          <p:nvPr/>
        </p:nvSpPr>
        <p:spPr>
          <a:xfrm rot="0">
            <a:off x="10048615" y="4970517"/>
            <a:ext cx="5775509" cy="1085596"/>
          </a:xfrm>
          <a:prstGeom prst="rect">
            <a:avLst/>
          </a:prstGeom>
        </p:spPr>
        <p:txBody>
          <a:bodyPr anchor="t" rtlCol="false" tIns="0" lIns="0" bIns="0" rIns="0">
            <a:spAutoFit/>
          </a:bodyPr>
          <a:lstStyle/>
          <a:p>
            <a:pPr algn="ctr">
              <a:lnSpc>
                <a:spcPts val="4292"/>
              </a:lnSpc>
            </a:pPr>
            <a:r>
              <a:rPr lang="en-US" sz="3700">
                <a:solidFill>
                  <a:srgbClr val="FFFFFF"/>
                </a:solidFill>
                <a:latin typeface="HK Grotesk Light Bold"/>
              </a:rPr>
              <a:t>Group-18</a:t>
            </a:r>
          </a:p>
          <a:p>
            <a:pPr algn="ctr">
              <a:lnSpc>
                <a:spcPts val="4292"/>
              </a:lnSpc>
            </a:pPr>
            <a:r>
              <a:rPr lang="en-US" sz="3700">
                <a:solidFill>
                  <a:srgbClr val="FFFFFF"/>
                </a:solidFill>
                <a:latin typeface="HK Grotesk Light Bold"/>
              </a:rPr>
              <a:t>High Four</a:t>
            </a:r>
          </a:p>
        </p:txBody>
      </p:sp>
      <p:sp>
        <p:nvSpPr>
          <p:cNvPr name="TextBox 14" id="14"/>
          <p:cNvSpPr txBox="true"/>
          <p:nvPr/>
        </p:nvSpPr>
        <p:spPr>
          <a:xfrm rot="0">
            <a:off x="11801227" y="6917857"/>
            <a:ext cx="4334065" cy="752474"/>
          </a:xfrm>
          <a:prstGeom prst="rect">
            <a:avLst/>
          </a:prstGeom>
        </p:spPr>
        <p:txBody>
          <a:bodyPr anchor="t" rtlCol="false" tIns="0" lIns="0" bIns="0" rIns="0">
            <a:spAutoFit/>
          </a:bodyPr>
          <a:lstStyle/>
          <a:p>
            <a:pPr algn="r">
              <a:lnSpc>
                <a:spcPts val="5774"/>
              </a:lnSpc>
            </a:pPr>
            <a:r>
              <a:rPr lang="en-US" sz="5499">
                <a:solidFill>
                  <a:srgbClr val="FFFFFF"/>
                </a:solidFill>
                <a:latin typeface="HK Grotesk Bold"/>
              </a:rPr>
              <a:t>Section-2</a:t>
            </a:r>
          </a:p>
        </p:txBody>
      </p:sp>
      <p:sp>
        <p:nvSpPr>
          <p:cNvPr name="TextBox 15" id="15"/>
          <p:cNvSpPr txBox="true"/>
          <p:nvPr/>
        </p:nvSpPr>
        <p:spPr>
          <a:xfrm rot="0">
            <a:off x="1028700" y="6283763"/>
            <a:ext cx="9572916" cy="1780540"/>
          </a:xfrm>
          <a:prstGeom prst="rect">
            <a:avLst/>
          </a:prstGeom>
        </p:spPr>
        <p:txBody>
          <a:bodyPr anchor="t" rtlCol="false" tIns="0" lIns="0" bIns="0" rIns="0">
            <a:spAutoFit/>
          </a:bodyPr>
          <a:lstStyle/>
          <a:p>
            <a:pPr algn="ctr">
              <a:lnSpc>
                <a:spcPts val="4759"/>
              </a:lnSpc>
            </a:pPr>
            <a:r>
              <a:rPr lang="en-US" sz="3399">
                <a:solidFill>
                  <a:srgbClr val="FFFFFF"/>
                </a:solidFill>
                <a:latin typeface="HK Grotesk Light"/>
              </a:rPr>
              <a:t>Under the Mentorship of</a:t>
            </a:r>
          </a:p>
          <a:p>
            <a:pPr algn="ctr">
              <a:lnSpc>
                <a:spcPts val="4759"/>
              </a:lnSpc>
            </a:pPr>
            <a:r>
              <a:rPr lang="en-US" u="sng" sz="3399">
                <a:solidFill>
                  <a:srgbClr val="FFFFFF"/>
                </a:solidFill>
                <a:latin typeface="HK Grotesk Light Bold"/>
              </a:rPr>
              <a:t>Professor Anurag Lakhlani</a:t>
            </a:r>
          </a:p>
          <a:p>
            <a:pPr algn="ctr">
              <a:lnSpc>
                <a:spcPts val="4759"/>
              </a:lnSpc>
            </a:pPr>
            <a:r>
              <a:rPr lang="en-US" u="sng" sz="3399">
                <a:solidFill>
                  <a:srgbClr val="FFFFFF"/>
                </a:solidFill>
                <a:latin typeface="HK Grotesk Light Bold"/>
              </a:rPr>
              <a:t>Ahmedabad University</a:t>
            </a:r>
            <a:r>
              <a:rPr lang="en-US" sz="3399">
                <a:solidFill>
                  <a:srgbClr val="FFFFFF"/>
                </a:solidFill>
                <a:latin typeface="HK Grotesk Light"/>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61" r="9742" b="36768"/>
          <a:stretch>
            <a:fillRect/>
          </a:stretch>
        </p:blipFill>
        <p:spPr>
          <a:xfrm>
            <a:off x="0" y="0"/>
            <a:ext cx="18288000" cy="10287000"/>
          </a:xfrm>
          <a:prstGeom prst="rect">
            <a:avLst/>
          </a:prstGeom>
        </p:spPr>
      </p:pic>
      <p:grpSp>
        <p:nvGrpSpPr>
          <p:cNvPr name="Group 3" id="3"/>
          <p:cNvGrpSpPr/>
          <p:nvPr/>
        </p:nvGrpSpPr>
        <p:grpSpPr>
          <a:xfrm rot="0">
            <a:off x="10209864" y="4427823"/>
            <a:ext cx="6587844" cy="936637"/>
            <a:chOff x="0" y="0"/>
            <a:chExt cx="4644931" cy="660400"/>
          </a:xfrm>
        </p:grpSpPr>
        <p:sp>
          <p:nvSpPr>
            <p:cNvPr name="Freeform 4" id="4"/>
            <p:cNvSpPr/>
            <p:nvPr/>
          </p:nvSpPr>
          <p:spPr>
            <a:xfrm>
              <a:off x="0" y="0"/>
              <a:ext cx="4644931" cy="660400"/>
            </a:xfrm>
            <a:custGeom>
              <a:avLst/>
              <a:gdLst/>
              <a:ahLst/>
              <a:cxnLst/>
              <a:rect r="r" b="b" t="t" l="l"/>
              <a:pathLst>
                <a:path h="660400" w="4644931">
                  <a:moveTo>
                    <a:pt x="4520471" y="660400"/>
                  </a:moveTo>
                  <a:lnTo>
                    <a:pt x="124460" y="660400"/>
                  </a:lnTo>
                  <a:cubicBezTo>
                    <a:pt x="55880" y="660400"/>
                    <a:pt x="0" y="604520"/>
                    <a:pt x="0" y="535940"/>
                  </a:cubicBezTo>
                  <a:lnTo>
                    <a:pt x="0" y="124460"/>
                  </a:lnTo>
                  <a:cubicBezTo>
                    <a:pt x="0" y="55880"/>
                    <a:pt x="55880" y="0"/>
                    <a:pt x="124460" y="0"/>
                  </a:cubicBezTo>
                  <a:lnTo>
                    <a:pt x="4520471" y="0"/>
                  </a:lnTo>
                  <a:cubicBezTo>
                    <a:pt x="4589051" y="0"/>
                    <a:pt x="4644931" y="55880"/>
                    <a:pt x="4644931" y="124460"/>
                  </a:cubicBezTo>
                  <a:lnTo>
                    <a:pt x="4644931" y="535940"/>
                  </a:lnTo>
                  <a:cubicBezTo>
                    <a:pt x="4644931" y="604520"/>
                    <a:pt x="4589051" y="660400"/>
                    <a:pt x="4520471" y="660400"/>
                  </a:cubicBezTo>
                  <a:close/>
                </a:path>
              </a:pathLst>
            </a:custGeom>
            <a:solidFill>
              <a:srgbClr val="6968D4"/>
            </a:solidFill>
          </p:spPr>
        </p:sp>
      </p:grpSp>
      <p:grpSp>
        <p:nvGrpSpPr>
          <p:cNvPr name="Group 5" id="5"/>
          <p:cNvGrpSpPr/>
          <p:nvPr/>
        </p:nvGrpSpPr>
        <p:grpSpPr>
          <a:xfrm rot="0">
            <a:off x="10209864" y="5568981"/>
            <a:ext cx="6587844" cy="936637"/>
            <a:chOff x="0" y="0"/>
            <a:chExt cx="4644931" cy="660400"/>
          </a:xfrm>
        </p:grpSpPr>
        <p:sp>
          <p:nvSpPr>
            <p:cNvPr name="Freeform 6" id="6"/>
            <p:cNvSpPr/>
            <p:nvPr/>
          </p:nvSpPr>
          <p:spPr>
            <a:xfrm>
              <a:off x="0" y="0"/>
              <a:ext cx="4644931" cy="660400"/>
            </a:xfrm>
            <a:custGeom>
              <a:avLst/>
              <a:gdLst/>
              <a:ahLst/>
              <a:cxnLst/>
              <a:rect r="r" b="b" t="t" l="l"/>
              <a:pathLst>
                <a:path h="660400" w="4644931">
                  <a:moveTo>
                    <a:pt x="4520471" y="660400"/>
                  </a:moveTo>
                  <a:lnTo>
                    <a:pt x="124460" y="660400"/>
                  </a:lnTo>
                  <a:cubicBezTo>
                    <a:pt x="55880" y="660400"/>
                    <a:pt x="0" y="604520"/>
                    <a:pt x="0" y="535940"/>
                  </a:cubicBezTo>
                  <a:lnTo>
                    <a:pt x="0" y="124460"/>
                  </a:lnTo>
                  <a:cubicBezTo>
                    <a:pt x="0" y="55880"/>
                    <a:pt x="55880" y="0"/>
                    <a:pt x="124460" y="0"/>
                  </a:cubicBezTo>
                  <a:lnTo>
                    <a:pt x="4520471" y="0"/>
                  </a:lnTo>
                  <a:cubicBezTo>
                    <a:pt x="4589051" y="0"/>
                    <a:pt x="4644931" y="55880"/>
                    <a:pt x="4644931" y="124460"/>
                  </a:cubicBezTo>
                  <a:lnTo>
                    <a:pt x="4644931" y="535940"/>
                  </a:lnTo>
                  <a:cubicBezTo>
                    <a:pt x="4644931" y="604520"/>
                    <a:pt x="4589051" y="660400"/>
                    <a:pt x="4520471" y="660400"/>
                  </a:cubicBezTo>
                  <a:close/>
                </a:path>
              </a:pathLst>
            </a:custGeom>
            <a:solidFill>
              <a:srgbClr val="484995"/>
            </a:solidFill>
          </p:spPr>
        </p:sp>
      </p:grpSp>
      <p:sp>
        <p:nvSpPr>
          <p:cNvPr name="AutoShape 7" id="7"/>
          <p:cNvSpPr/>
          <p:nvPr/>
        </p:nvSpPr>
        <p:spPr>
          <a:xfrm rot="0">
            <a:off x="10209864" y="3601792"/>
            <a:ext cx="6625017" cy="0"/>
          </a:xfrm>
          <a:prstGeom prst="line">
            <a:avLst/>
          </a:prstGeom>
          <a:ln cap="flat" w="9525">
            <a:solidFill>
              <a:srgbClr val="9695FF"/>
            </a:solidFill>
            <a:prstDash val="solid"/>
            <a:headEnd type="none" len="sm" w="sm"/>
            <a:tailEnd type="none" len="sm" w="sm"/>
          </a:ln>
        </p:spPr>
      </p:sp>
      <p:grpSp>
        <p:nvGrpSpPr>
          <p:cNvPr name="Group 8" id="8"/>
          <p:cNvGrpSpPr/>
          <p:nvPr/>
        </p:nvGrpSpPr>
        <p:grpSpPr>
          <a:xfrm rot="0">
            <a:off x="-2062" y="0"/>
            <a:ext cx="450526" cy="10287000"/>
            <a:chOff x="0" y="0"/>
            <a:chExt cx="152400" cy="3479800"/>
          </a:xfrm>
        </p:grpSpPr>
        <p:sp>
          <p:nvSpPr>
            <p:cNvPr name="Freeform 9" id="9"/>
            <p:cNvSpPr/>
            <p:nvPr/>
          </p:nvSpPr>
          <p:spPr>
            <a:xfrm>
              <a:off x="0" y="0"/>
              <a:ext cx="152400" cy="3479800"/>
            </a:xfrm>
            <a:custGeom>
              <a:avLst/>
              <a:gdLst/>
              <a:ahLst/>
              <a:cxnLst/>
              <a:rect r="r" b="b" t="t" l="l"/>
              <a:pathLst>
                <a:path h="3479800" w="152400">
                  <a:moveTo>
                    <a:pt x="0" y="0"/>
                  </a:moveTo>
                  <a:lnTo>
                    <a:pt x="152400" y="0"/>
                  </a:lnTo>
                  <a:lnTo>
                    <a:pt x="152400" y="3479800"/>
                  </a:lnTo>
                  <a:lnTo>
                    <a:pt x="0" y="3479800"/>
                  </a:lnTo>
                  <a:close/>
                </a:path>
              </a:pathLst>
            </a:custGeom>
            <a:solidFill>
              <a:srgbClr val="171831"/>
            </a:solidFill>
          </p:spPr>
        </p:sp>
      </p:grpSp>
      <p:grpSp>
        <p:nvGrpSpPr>
          <p:cNvPr name="Group 10" id="10"/>
          <p:cNvGrpSpPr/>
          <p:nvPr/>
        </p:nvGrpSpPr>
        <p:grpSpPr>
          <a:xfrm rot="0">
            <a:off x="10209864" y="6695909"/>
            <a:ext cx="6587844" cy="936637"/>
            <a:chOff x="0" y="0"/>
            <a:chExt cx="4644931" cy="660400"/>
          </a:xfrm>
        </p:grpSpPr>
        <p:sp>
          <p:nvSpPr>
            <p:cNvPr name="Freeform 11" id="11"/>
            <p:cNvSpPr/>
            <p:nvPr/>
          </p:nvSpPr>
          <p:spPr>
            <a:xfrm>
              <a:off x="0" y="0"/>
              <a:ext cx="4644931" cy="660400"/>
            </a:xfrm>
            <a:custGeom>
              <a:avLst/>
              <a:gdLst/>
              <a:ahLst/>
              <a:cxnLst/>
              <a:rect r="r" b="b" t="t" l="l"/>
              <a:pathLst>
                <a:path h="660400" w="4644931">
                  <a:moveTo>
                    <a:pt x="4520471" y="660400"/>
                  </a:moveTo>
                  <a:lnTo>
                    <a:pt x="124460" y="660400"/>
                  </a:lnTo>
                  <a:cubicBezTo>
                    <a:pt x="55880" y="660400"/>
                    <a:pt x="0" y="604520"/>
                    <a:pt x="0" y="535940"/>
                  </a:cubicBezTo>
                  <a:lnTo>
                    <a:pt x="0" y="124460"/>
                  </a:lnTo>
                  <a:cubicBezTo>
                    <a:pt x="0" y="55880"/>
                    <a:pt x="55880" y="0"/>
                    <a:pt x="124460" y="0"/>
                  </a:cubicBezTo>
                  <a:lnTo>
                    <a:pt x="4520471" y="0"/>
                  </a:lnTo>
                  <a:cubicBezTo>
                    <a:pt x="4589051" y="0"/>
                    <a:pt x="4644931" y="55880"/>
                    <a:pt x="4644931" y="124460"/>
                  </a:cubicBezTo>
                  <a:lnTo>
                    <a:pt x="4644931" y="535940"/>
                  </a:lnTo>
                  <a:cubicBezTo>
                    <a:pt x="4644931" y="604520"/>
                    <a:pt x="4589051" y="660400"/>
                    <a:pt x="4520471" y="660400"/>
                  </a:cubicBezTo>
                  <a:close/>
                </a:path>
              </a:pathLst>
            </a:custGeom>
            <a:solidFill>
              <a:srgbClr val="6968D4"/>
            </a:solidFill>
          </p:spPr>
        </p:sp>
      </p:grpSp>
      <p:pic>
        <p:nvPicPr>
          <p:cNvPr name="Picture 12" id="12"/>
          <p:cNvPicPr>
            <a:picLocks noChangeAspect="true"/>
          </p:cNvPicPr>
          <p:nvPr/>
        </p:nvPicPr>
        <p:blipFill>
          <a:blip r:embed="rId3"/>
          <a:srcRect l="0" t="3157" r="0" b="3157"/>
          <a:stretch>
            <a:fillRect/>
          </a:stretch>
        </p:blipFill>
        <p:spPr>
          <a:xfrm flipH="false" flipV="false" rot="0">
            <a:off x="1148513" y="1227389"/>
            <a:ext cx="8534379" cy="8287412"/>
          </a:xfrm>
          <a:prstGeom prst="rect">
            <a:avLst/>
          </a:prstGeom>
        </p:spPr>
      </p:pic>
      <p:sp>
        <p:nvSpPr>
          <p:cNvPr name="TextBox 13" id="13"/>
          <p:cNvSpPr txBox="true"/>
          <p:nvPr/>
        </p:nvSpPr>
        <p:spPr>
          <a:xfrm rot="0">
            <a:off x="10172691" y="1255964"/>
            <a:ext cx="6625017" cy="985520"/>
          </a:xfrm>
          <a:prstGeom prst="rect">
            <a:avLst/>
          </a:prstGeom>
        </p:spPr>
        <p:txBody>
          <a:bodyPr anchor="t" rtlCol="false" tIns="0" lIns="0" bIns="0" rIns="0">
            <a:spAutoFit/>
          </a:bodyPr>
          <a:lstStyle/>
          <a:p>
            <a:pPr>
              <a:lnSpc>
                <a:spcPts val="7704"/>
              </a:lnSpc>
            </a:pPr>
            <a:r>
              <a:rPr lang="en-US" sz="6699">
                <a:solidFill>
                  <a:srgbClr val="FFFFFF"/>
                </a:solidFill>
                <a:latin typeface="HK Grotesk Bold"/>
              </a:rPr>
              <a:t>Feature-4</a:t>
            </a:r>
          </a:p>
        </p:txBody>
      </p:sp>
      <p:sp>
        <p:nvSpPr>
          <p:cNvPr name="TextBox 14" id="14"/>
          <p:cNvSpPr txBox="true"/>
          <p:nvPr/>
        </p:nvSpPr>
        <p:spPr>
          <a:xfrm rot="0">
            <a:off x="10209864" y="2328341"/>
            <a:ext cx="7049436" cy="1086485"/>
          </a:xfrm>
          <a:prstGeom prst="rect">
            <a:avLst/>
          </a:prstGeom>
        </p:spPr>
        <p:txBody>
          <a:bodyPr anchor="t" rtlCol="false" tIns="0" lIns="0" bIns="0" rIns="0">
            <a:spAutoFit/>
          </a:bodyPr>
          <a:lstStyle/>
          <a:p>
            <a:pPr algn="just">
              <a:lnSpc>
                <a:spcPts val="2860"/>
              </a:lnSpc>
            </a:pPr>
            <a:r>
              <a:rPr lang="en-US" sz="2200">
                <a:solidFill>
                  <a:srgbClr val="FFFFFF"/>
                </a:solidFill>
                <a:latin typeface="HK Grotesk Light"/>
              </a:rPr>
              <a:t>Providing the feature to the user for configuring the notification settings like which all notifications he/she wishes to receive and at which place.</a:t>
            </a:r>
          </a:p>
        </p:txBody>
      </p:sp>
      <p:sp>
        <p:nvSpPr>
          <p:cNvPr name="TextBox 15" id="15"/>
          <p:cNvSpPr txBox="true"/>
          <p:nvPr/>
        </p:nvSpPr>
        <p:spPr>
          <a:xfrm rot="0">
            <a:off x="10971724" y="4645450"/>
            <a:ext cx="5525715" cy="439720"/>
          </a:xfrm>
          <a:prstGeom prst="rect">
            <a:avLst/>
          </a:prstGeom>
        </p:spPr>
        <p:txBody>
          <a:bodyPr anchor="t" rtlCol="false" tIns="0" lIns="0" bIns="0" rIns="0">
            <a:spAutoFit/>
          </a:bodyPr>
          <a:lstStyle/>
          <a:p>
            <a:pPr>
              <a:lnSpc>
                <a:spcPts val="3323"/>
              </a:lnSpc>
            </a:pPr>
            <a:r>
              <a:rPr lang="en-US" sz="2966">
                <a:solidFill>
                  <a:srgbClr val="FFFFFF"/>
                </a:solidFill>
                <a:latin typeface="HK Grotesk Bold"/>
              </a:rPr>
              <a:t>Offer Informative Feedback</a:t>
            </a:r>
          </a:p>
        </p:txBody>
      </p:sp>
      <p:sp>
        <p:nvSpPr>
          <p:cNvPr name="TextBox 16" id="16"/>
          <p:cNvSpPr txBox="true"/>
          <p:nvPr/>
        </p:nvSpPr>
        <p:spPr>
          <a:xfrm rot="0">
            <a:off x="11002814" y="5777331"/>
            <a:ext cx="5269896" cy="562760"/>
          </a:xfrm>
          <a:prstGeom prst="rect">
            <a:avLst/>
          </a:prstGeom>
        </p:spPr>
        <p:txBody>
          <a:bodyPr anchor="t" rtlCol="false" tIns="0" lIns="0" bIns="0" rIns="0">
            <a:spAutoFit/>
          </a:bodyPr>
          <a:lstStyle/>
          <a:p>
            <a:pPr>
              <a:lnSpc>
                <a:spcPts val="4495"/>
              </a:lnSpc>
            </a:pPr>
            <a:r>
              <a:rPr lang="en-US" sz="4013">
                <a:solidFill>
                  <a:srgbClr val="FFFFFF"/>
                </a:solidFill>
                <a:latin typeface="HK Grotesk Bold"/>
              </a:rPr>
              <a:t>Strive For Consistency</a:t>
            </a:r>
          </a:p>
        </p:txBody>
      </p:sp>
      <p:sp>
        <p:nvSpPr>
          <p:cNvPr name="TextBox 17" id="17"/>
          <p:cNvSpPr txBox="true"/>
          <p:nvPr/>
        </p:nvSpPr>
        <p:spPr>
          <a:xfrm rot="0">
            <a:off x="10510297" y="4736394"/>
            <a:ext cx="492516" cy="348775"/>
          </a:xfrm>
          <a:prstGeom prst="rect">
            <a:avLst/>
          </a:prstGeom>
        </p:spPr>
        <p:txBody>
          <a:bodyPr anchor="t" rtlCol="false" tIns="0" lIns="0" bIns="0" rIns="0">
            <a:spAutoFit/>
          </a:bodyPr>
          <a:lstStyle/>
          <a:p>
            <a:pPr algn="ctr">
              <a:lnSpc>
                <a:spcPts val="2756"/>
              </a:lnSpc>
            </a:pPr>
            <a:r>
              <a:rPr lang="en-US" sz="2376">
                <a:solidFill>
                  <a:srgbClr val="FFFFFF"/>
                </a:solidFill>
                <a:latin typeface="HK Grotesk Bold"/>
              </a:rPr>
              <a:t>1</a:t>
            </a:r>
          </a:p>
        </p:txBody>
      </p:sp>
      <p:sp>
        <p:nvSpPr>
          <p:cNvPr name="TextBox 18" id="18"/>
          <p:cNvSpPr txBox="true"/>
          <p:nvPr/>
        </p:nvSpPr>
        <p:spPr>
          <a:xfrm rot="0">
            <a:off x="10510297" y="5870036"/>
            <a:ext cx="492516" cy="348775"/>
          </a:xfrm>
          <a:prstGeom prst="rect">
            <a:avLst/>
          </a:prstGeom>
        </p:spPr>
        <p:txBody>
          <a:bodyPr anchor="t" rtlCol="false" tIns="0" lIns="0" bIns="0" rIns="0">
            <a:spAutoFit/>
          </a:bodyPr>
          <a:lstStyle/>
          <a:p>
            <a:pPr algn="ctr">
              <a:lnSpc>
                <a:spcPts val="2756"/>
              </a:lnSpc>
            </a:pPr>
            <a:r>
              <a:rPr lang="en-US" sz="2376">
                <a:solidFill>
                  <a:srgbClr val="FFFFFF"/>
                </a:solidFill>
                <a:latin typeface="HK Grotesk Bold"/>
              </a:rPr>
              <a:t>2</a:t>
            </a:r>
          </a:p>
        </p:txBody>
      </p:sp>
      <p:sp>
        <p:nvSpPr>
          <p:cNvPr name="TextBox 19" id="19"/>
          <p:cNvSpPr txBox="true"/>
          <p:nvPr/>
        </p:nvSpPr>
        <p:spPr>
          <a:xfrm rot="0">
            <a:off x="10209864" y="3875746"/>
            <a:ext cx="5402019" cy="338007"/>
          </a:xfrm>
          <a:prstGeom prst="rect">
            <a:avLst/>
          </a:prstGeom>
        </p:spPr>
        <p:txBody>
          <a:bodyPr anchor="t" rtlCol="false" tIns="0" lIns="0" bIns="0" rIns="0">
            <a:spAutoFit/>
          </a:bodyPr>
          <a:lstStyle/>
          <a:p>
            <a:pPr>
              <a:lnSpc>
                <a:spcPts val="2661"/>
              </a:lnSpc>
            </a:pPr>
            <a:r>
              <a:rPr lang="en-US" u="sng" sz="2376">
                <a:solidFill>
                  <a:srgbClr val="FFFFFF"/>
                </a:solidFill>
                <a:latin typeface="HK Grotesk Bold"/>
              </a:rPr>
              <a:t>Design Principles / Universal Usability</a:t>
            </a:r>
          </a:p>
        </p:txBody>
      </p:sp>
      <p:sp>
        <p:nvSpPr>
          <p:cNvPr name="TextBox 20" id="20"/>
          <p:cNvSpPr txBox="true"/>
          <p:nvPr/>
        </p:nvSpPr>
        <p:spPr>
          <a:xfrm rot="0">
            <a:off x="11002814" y="7044011"/>
            <a:ext cx="5269896" cy="379522"/>
          </a:xfrm>
          <a:prstGeom prst="rect">
            <a:avLst/>
          </a:prstGeom>
        </p:spPr>
        <p:txBody>
          <a:bodyPr anchor="t" rtlCol="false" tIns="0" lIns="0" bIns="0" rIns="0">
            <a:spAutoFit/>
          </a:bodyPr>
          <a:lstStyle/>
          <a:p>
            <a:pPr>
              <a:lnSpc>
                <a:spcPts val="2987"/>
              </a:lnSpc>
            </a:pPr>
            <a:r>
              <a:rPr lang="en-US" sz="2666">
                <a:solidFill>
                  <a:srgbClr val="FFFFFF"/>
                </a:solidFill>
                <a:latin typeface="HK Grotesk Bold"/>
              </a:rPr>
              <a:t>Support Internal Locus of Control</a:t>
            </a:r>
          </a:p>
        </p:txBody>
      </p:sp>
      <p:sp>
        <p:nvSpPr>
          <p:cNvPr name="TextBox 21" id="21"/>
          <p:cNvSpPr txBox="true"/>
          <p:nvPr/>
        </p:nvSpPr>
        <p:spPr>
          <a:xfrm rot="0">
            <a:off x="10510297" y="7004480"/>
            <a:ext cx="492516" cy="348775"/>
          </a:xfrm>
          <a:prstGeom prst="rect">
            <a:avLst/>
          </a:prstGeom>
        </p:spPr>
        <p:txBody>
          <a:bodyPr anchor="t" rtlCol="false" tIns="0" lIns="0" bIns="0" rIns="0">
            <a:spAutoFit/>
          </a:bodyPr>
          <a:lstStyle/>
          <a:p>
            <a:pPr algn="ctr">
              <a:lnSpc>
                <a:spcPts val="2756"/>
              </a:lnSpc>
            </a:pPr>
            <a:r>
              <a:rPr lang="en-US" sz="2376">
                <a:solidFill>
                  <a:srgbClr val="FFFFFF"/>
                </a:solidFill>
                <a:latin typeface="HK Grotesk Bold"/>
              </a:rPr>
              <a:t>3</a:t>
            </a:r>
          </a:p>
        </p:txBody>
      </p:sp>
      <p:sp>
        <p:nvSpPr>
          <p:cNvPr name="TextBox 22" id="22"/>
          <p:cNvSpPr txBox="true"/>
          <p:nvPr/>
        </p:nvSpPr>
        <p:spPr>
          <a:xfrm rot="0">
            <a:off x="10209864" y="8147981"/>
            <a:ext cx="6392610" cy="403483"/>
          </a:xfrm>
          <a:prstGeom prst="rect">
            <a:avLst/>
          </a:prstGeom>
        </p:spPr>
        <p:txBody>
          <a:bodyPr anchor="t" rtlCol="false" tIns="0" lIns="0" bIns="0" rIns="0">
            <a:spAutoFit/>
          </a:bodyPr>
          <a:lstStyle/>
          <a:p>
            <a:pPr>
              <a:lnSpc>
                <a:spcPts val="3150"/>
              </a:lnSpc>
            </a:pPr>
            <a:r>
              <a:rPr lang="en-US" u="sng" sz="2812">
                <a:solidFill>
                  <a:srgbClr val="FFFFFF"/>
                </a:solidFill>
                <a:latin typeface="HK Grotesk Bold"/>
              </a:rPr>
              <a:t>Interaction Style</a:t>
            </a:r>
          </a:p>
        </p:txBody>
      </p:sp>
      <p:grpSp>
        <p:nvGrpSpPr>
          <p:cNvPr name="Group 23" id="23"/>
          <p:cNvGrpSpPr/>
          <p:nvPr/>
        </p:nvGrpSpPr>
        <p:grpSpPr>
          <a:xfrm rot="0">
            <a:off x="10266619" y="8738825"/>
            <a:ext cx="6568262" cy="1363120"/>
            <a:chOff x="0" y="0"/>
            <a:chExt cx="3913491" cy="812172"/>
          </a:xfrm>
        </p:grpSpPr>
        <p:sp>
          <p:nvSpPr>
            <p:cNvPr name="Freeform 24" id="24"/>
            <p:cNvSpPr/>
            <p:nvPr/>
          </p:nvSpPr>
          <p:spPr>
            <a:xfrm>
              <a:off x="0" y="0"/>
              <a:ext cx="3913491" cy="812172"/>
            </a:xfrm>
            <a:custGeom>
              <a:avLst/>
              <a:gdLst/>
              <a:ahLst/>
              <a:cxnLst/>
              <a:rect r="r" b="b" t="t" l="l"/>
              <a:pathLst>
                <a:path h="812172" w="3913491">
                  <a:moveTo>
                    <a:pt x="3789031" y="812172"/>
                  </a:moveTo>
                  <a:lnTo>
                    <a:pt x="124460" y="812172"/>
                  </a:lnTo>
                  <a:cubicBezTo>
                    <a:pt x="55880" y="812172"/>
                    <a:pt x="0" y="756292"/>
                    <a:pt x="0" y="687712"/>
                  </a:cubicBezTo>
                  <a:lnTo>
                    <a:pt x="0" y="124460"/>
                  </a:lnTo>
                  <a:cubicBezTo>
                    <a:pt x="0" y="55880"/>
                    <a:pt x="55880" y="0"/>
                    <a:pt x="124460" y="0"/>
                  </a:cubicBezTo>
                  <a:lnTo>
                    <a:pt x="3789031" y="0"/>
                  </a:lnTo>
                  <a:cubicBezTo>
                    <a:pt x="3857611" y="0"/>
                    <a:pt x="3913491" y="55880"/>
                    <a:pt x="3913491" y="124460"/>
                  </a:cubicBezTo>
                  <a:lnTo>
                    <a:pt x="3913491" y="687712"/>
                  </a:lnTo>
                  <a:cubicBezTo>
                    <a:pt x="3913491" y="756292"/>
                    <a:pt x="3857611" y="812172"/>
                    <a:pt x="3789031" y="812172"/>
                  </a:cubicBezTo>
                  <a:close/>
                </a:path>
              </a:pathLst>
            </a:custGeom>
            <a:solidFill>
              <a:srgbClr val="6968D4"/>
            </a:solidFill>
          </p:spPr>
        </p:sp>
      </p:grpSp>
      <p:sp>
        <p:nvSpPr>
          <p:cNvPr name="TextBox 25" id="25"/>
          <p:cNvSpPr txBox="true"/>
          <p:nvPr/>
        </p:nvSpPr>
        <p:spPr>
          <a:xfrm rot="0">
            <a:off x="10552396" y="8869829"/>
            <a:ext cx="5720314" cy="1017289"/>
          </a:xfrm>
          <a:prstGeom prst="rect">
            <a:avLst/>
          </a:prstGeom>
        </p:spPr>
        <p:txBody>
          <a:bodyPr anchor="t" rtlCol="false" tIns="0" lIns="0" bIns="0" rIns="0">
            <a:spAutoFit/>
          </a:bodyPr>
          <a:lstStyle/>
          <a:p>
            <a:pPr marL="769545" indent="-384773" lvl="1">
              <a:lnSpc>
                <a:spcPts val="3992"/>
              </a:lnSpc>
              <a:buFont typeface="Arial"/>
              <a:buChar char="•"/>
            </a:pPr>
            <a:r>
              <a:rPr lang="en-US" sz="3564">
                <a:solidFill>
                  <a:srgbClr val="FFFFFF"/>
                </a:solidFill>
                <a:latin typeface="HK Grotesk Bold"/>
              </a:rPr>
              <a:t>Direct Manipulation</a:t>
            </a:r>
          </a:p>
          <a:p>
            <a:pPr marL="769545" indent="-384773" lvl="1">
              <a:lnSpc>
                <a:spcPts val="3992"/>
              </a:lnSpc>
              <a:buFont typeface="Arial"/>
              <a:buChar char="•"/>
            </a:pPr>
            <a:r>
              <a:rPr lang="en-US" sz="3564">
                <a:solidFill>
                  <a:srgbClr val="FFFFFF"/>
                </a:solidFill>
                <a:latin typeface="HK Grotesk Bold"/>
              </a:rPr>
              <a:t>Form-Fill 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61" r="9742" b="36768"/>
          <a:stretch>
            <a:fillRect/>
          </a:stretch>
        </p:blipFill>
        <p:spPr>
          <a:xfrm>
            <a:off x="0" y="0"/>
            <a:ext cx="18288000" cy="10287000"/>
          </a:xfrm>
          <a:prstGeom prst="rect">
            <a:avLst/>
          </a:prstGeom>
        </p:spPr>
      </p:pic>
      <p:grpSp>
        <p:nvGrpSpPr>
          <p:cNvPr name="Group 3" id="3"/>
          <p:cNvGrpSpPr/>
          <p:nvPr/>
        </p:nvGrpSpPr>
        <p:grpSpPr>
          <a:xfrm rot="0">
            <a:off x="1028700" y="3262348"/>
            <a:ext cx="16230600" cy="2590659"/>
            <a:chOff x="0" y="0"/>
            <a:chExt cx="7999494" cy="1276845"/>
          </a:xfrm>
        </p:grpSpPr>
        <p:sp>
          <p:nvSpPr>
            <p:cNvPr name="Freeform 4" id="4"/>
            <p:cNvSpPr/>
            <p:nvPr/>
          </p:nvSpPr>
          <p:spPr>
            <a:xfrm>
              <a:off x="0" y="0"/>
              <a:ext cx="7999494" cy="1276845"/>
            </a:xfrm>
            <a:custGeom>
              <a:avLst/>
              <a:gdLst/>
              <a:ahLst/>
              <a:cxnLst/>
              <a:rect r="r" b="b" t="t" l="l"/>
              <a:pathLst>
                <a:path h="1276845" w="7999494">
                  <a:moveTo>
                    <a:pt x="7875033" y="1276845"/>
                  </a:moveTo>
                  <a:lnTo>
                    <a:pt x="124460" y="1276845"/>
                  </a:lnTo>
                  <a:cubicBezTo>
                    <a:pt x="55880" y="1276845"/>
                    <a:pt x="0" y="1220965"/>
                    <a:pt x="0" y="1152385"/>
                  </a:cubicBezTo>
                  <a:lnTo>
                    <a:pt x="0" y="124460"/>
                  </a:lnTo>
                  <a:cubicBezTo>
                    <a:pt x="0" y="55880"/>
                    <a:pt x="55880" y="0"/>
                    <a:pt x="124460" y="0"/>
                  </a:cubicBezTo>
                  <a:lnTo>
                    <a:pt x="7875034" y="0"/>
                  </a:lnTo>
                  <a:cubicBezTo>
                    <a:pt x="7943614" y="0"/>
                    <a:pt x="7999494" y="55880"/>
                    <a:pt x="7999494" y="124460"/>
                  </a:cubicBezTo>
                  <a:lnTo>
                    <a:pt x="7999494" y="1152385"/>
                  </a:lnTo>
                  <a:cubicBezTo>
                    <a:pt x="7999494" y="1220965"/>
                    <a:pt x="7943614" y="1276845"/>
                    <a:pt x="7875034" y="1276845"/>
                  </a:cubicBezTo>
                  <a:close/>
                </a:path>
              </a:pathLst>
            </a:custGeom>
            <a:solidFill>
              <a:srgbClr val="6968D4"/>
            </a:solidFill>
          </p:spPr>
        </p:sp>
      </p:grpSp>
      <p:sp>
        <p:nvSpPr>
          <p:cNvPr name="AutoShape 5" id="5"/>
          <p:cNvSpPr/>
          <p:nvPr/>
        </p:nvSpPr>
        <p:spPr>
          <a:xfrm rot="0">
            <a:off x="1028700" y="2042795"/>
            <a:ext cx="6625017" cy="0"/>
          </a:xfrm>
          <a:prstGeom prst="line">
            <a:avLst/>
          </a:prstGeom>
          <a:ln cap="flat" w="9525">
            <a:solidFill>
              <a:srgbClr val="9695FF"/>
            </a:solidFill>
            <a:prstDash val="solid"/>
            <a:headEnd type="none" len="sm" w="sm"/>
            <a:tailEnd type="none" len="sm" w="sm"/>
          </a:ln>
        </p:spPr>
      </p:sp>
      <p:grpSp>
        <p:nvGrpSpPr>
          <p:cNvPr name="Group 6" id="6"/>
          <p:cNvGrpSpPr/>
          <p:nvPr/>
        </p:nvGrpSpPr>
        <p:grpSpPr>
          <a:xfrm rot="0">
            <a:off x="-2062" y="0"/>
            <a:ext cx="450526" cy="10287000"/>
            <a:chOff x="0" y="0"/>
            <a:chExt cx="152400" cy="3479800"/>
          </a:xfrm>
        </p:grpSpPr>
        <p:sp>
          <p:nvSpPr>
            <p:cNvPr name="Freeform 7" id="7"/>
            <p:cNvSpPr/>
            <p:nvPr/>
          </p:nvSpPr>
          <p:spPr>
            <a:xfrm>
              <a:off x="0" y="0"/>
              <a:ext cx="152400" cy="3479800"/>
            </a:xfrm>
            <a:custGeom>
              <a:avLst/>
              <a:gdLst/>
              <a:ahLst/>
              <a:cxnLst/>
              <a:rect r="r" b="b" t="t" l="l"/>
              <a:pathLst>
                <a:path h="3479800" w="152400">
                  <a:moveTo>
                    <a:pt x="0" y="0"/>
                  </a:moveTo>
                  <a:lnTo>
                    <a:pt x="152400" y="0"/>
                  </a:lnTo>
                  <a:lnTo>
                    <a:pt x="152400" y="3479800"/>
                  </a:lnTo>
                  <a:lnTo>
                    <a:pt x="0" y="3479800"/>
                  </a:lnTo>
                  <a:close/>
                </a:path>
              </a:pathLst>
            </a:custGeom>
            <a:solidFill>
              <a:srgbClr val="171831"/>
            </a:solidFill>
          </p:spPr>
        </p:sp>
      </p:grpSp>
      <p:sp>
        <p:nvSpPr>
          <p:cNvPr name="TextBox 8" id="8"/>
          <p:cNvSpPr txBox="true"/>
          <p:nvPr/>
        </p:nvSpPr>
        <p:spPr>
          <a:xfrm rot="0">
            <a:off x="1028700" y="1057275"/>
            <a:ext cx="6625017" cy="985520"/>
          </a:xfrm>
          <a:prstGeom prst="rect">
            <a:avLst/>
          </a:prstGeom>
        </p:spPr>
        <p:txBody>
          <a:bodyPr anchor="t" rtlCol="false" tIns="0" lIns="0" bIns="0" rIns="0">
            <a:spAutoFit/>
          </a:bodyPr>
          <a:lstStyle/>
          <a:p>
            <a:pPr>
              <a:lnSpc>
                <a:spcPts val="7704"/>
              </a:lnSpc>
            </a:pPr>
            <a:r>
              <a:rPr lang="en-US" sz="6699">
                <a:solidFill>
                  <a:srgbClr val="FFFFFF"/>
                </a:solidFill>
                <a:latin typeface="HK Grotesk Bold"/>
              </a:rPr>
              <a:t>Feature-4</a:t>
            </a:r>
          </a:p>
        </p:txBody>
      </p:sp>
      <p:sp>
        <p:nvSpPr>
          <p:cNvPr name="TextBox 9" id="9"/>
          <p:cNvSpPr txBox="true"/>
          <p:nvPr/>
        </p:nvSpPr>
        <p:spPr>
          <a:xfrm rot="0">
            <a:off x="1201875" y="3511592"/>
            <a:ext cx="15612487" cy="2526030"/>
          </a:xfrm>
          <a:prstGeom prst="rect">
            <a:avLst/>
          </a:prstGeom>
        </p:spPr>
        <p:txBody>
          <a:bodyPr anchor="t" rtlCol="false" tIns="0" lIns="0" bIns="0" rIns="0">
            <a:spAutoFit/>
          </a:bodyPr>
          <a:lstStyle/>
          <a:p>
            <a:pPr algn="just">
              <a:lnSpc>
                <a:spcPts val="3360"/>
              </a:lnSpc>
            </a:pPr>
            <a:r>
              <a:rPr lang="en-US" sz="3000">
                <a:solidFill>
                  <a:srgbClr val="FFFFFF"/>
                </a:solidFill>
                <a:latin typeface="HK Grotesk Bold"/>
              </a:rPr>
              <a:t> </a:t>
            </a:r>
            <a:r>
              <a:rPr lang="en-US" u="sng" sz="3000">
                <a:solidFill>
                  <a:srgbClr val="FFFFFF"/>
                </a:solidFill>
                <a:latin typeface="Arimo Bold"/>
              </a:rPr>
              <a:t>Goal:</a:t>
            </a:r>
            <a:r>
              <a:rPr lang="en-US" sz="3000">
                <a:solidFill>
                  <a:srgbClr val="FFFFFF"/>
                </a:solidFill>
                <a:latin typeface="Arimo"/>
              </a:rPr>
              <a:t> Provide the user ability to select the notification he/she wants to get.</a:t>
            </a:r>
          </a:p>
          <a:p>
            <a:pPr algn="just">
              <a:lnSpc>
                <a:spcPts val="3360"/>
              </a:lnSpc>
            </a:pPr>
            <a:r>
              <a:rPr lang="en-US" sz="3000">
                <a:solidFill>
                  <a:srgbClr val="FFFFFF"/>
                </a:solidFill>
                <a:latin typeface="Arimo"/>
              </a:rPr>
              <a:t>1. Select the notifications settings</a:t>
            </a:r>
          </a:p>
          <a:p>
            <a:pPr algn="just">
              <a:lnSpc>
                <a:spcPts val="3360"/>
              </a:lnSpc>
            </a:pPr>
            <a:r>
              <a:rPr lang="en-US" sz="3000">
                <a:solidFill>
                  <a:srgbClr val="FFFFFF"/>
                </a:solidFill>
                <a:latin typeface="Arimo"/>
              </a:rPr>
              <a:t>2. Select the notification he/she wants to get by toggling the input.</a:t>
            </a:r>
          </a:p>
          <a:p>
            <a:pPr algn="just">
              <a:lnSpc>
                <a:spcPts val="3360"/>
              </a:lnSpc>
            </a:pPr>
            <a:r>
              <a:rPr lang="en-US" sz="3000">
                <a:solidFill>
                  <a:srgbClr val="FFFFFF"/>
                </a:solidFill>
                <a:latin typeface="HK Grotesk Bold"/>
              </a:rPr>
              <a:t>     </a:t>
            </a:r>
            <a:r>
              <a:rPr lang="en-US" sz="3000">
                <a:solidFill>
                  <a:srgbClr val="FFFFFF"/>
                </a:solidFill>
                <a:latin typeface="Arimo"/>
              </a:rPr>
              <a:t>2.1 If the setting is saved successfully then show the message accordingly.</a:t>
            </a:r>
          </a:p>
          <a:p>
            <a:pPr algn="just">
              <a:lnSpc>
                <a:spcPts val="3360"/>
              </a:lnSpc>
            </a:pPr>
            <a:r>
              <a:rPr lang="en-US" sz="3000">
                <a:solidFill>
                  <a:srgbClr val="FFFFFF"/>
                </a:solidFill>
                <a:latin typeface="HK Grotesk Bold"/>
              </a:rPr>
              <a:t>     </a:t>
            </a:r>
            <a:r>
              <a:rPr lang="en-US" sz="3000">
                <a:solidFill>
                  <a:srgbClr val="FFFFFF"/>
                </a:solidFill>
                <a:latin typeface="Arimo"/>
              </a:rPr>
              <a:t>2.2 If the setting is not saved successfully then show the message accordingly.</a:t>
            </a:r>
          </a:p>
          <a:p>
            <a:pPr algn="just">
              <a:lnSpc>
                <a:spcPts val="3360"/>
              </a:lnSpc>
            </a:pPr>
          </a:p>
        </p:txBody>
      </p:sp>
      <p:sp>
        <p:nvSpPr>
          <p:cNvPr name="TextBox 10" id="10"/>
          <p:cNvSpPr txBox="true"/>
          <p:nvPr/>
        </p:nvSpPr>
        <p:spPr>
          <a:xfrm rot="0">
            <a:off x="1028700" y="2310393"/>
            <a:ext cx="7727947" cy="491744"/>
          </a:xfrm>
          <a:prstGeom prst="rect">
            <a:avLst/>
          </a:prstGeom>
        </p:spPr>
        <p:txBody>
          <a:bodyPr anchor="t" rtlCol="false" tIns="0" lIns="0" bIns="0" rIns="0">
            <a:spAutoFit/>
          </a:bodyPr>
          <a:lstStyle/>
          <a:p>
            <a:pPr>
              <a:lnSpc>
                <a:spcPts val="3808"/>
              </a:lnSpc>
            </a:pPr>
            <a:r>
              <a:rPr lang="en-US" u="sng" sz="3400">
                <a:solidFill>
                  <a:srgbClr val="FFFFFF"/>
                </a:solidFill>
                <a:latin typeface="HK Grotesk Bold"/>
              </a:rPr>
              <a:t>Hierarchy Task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187" t="54277" r="0" b="827"/>
          <a:stretch>
            <a:fillRect/>
          </a:stretch>
        </p:blipFill>
        <p:spPr>
          <a:xfrm>
            <a:off x="0" y="0"/>
            <a:ext cx="18288000" cy="10287000"/>
          </a:xfrm>
          <a:prstGeom prst="rect">
            <a:avLst/>
          </a:prstGeom>
        </p:spPr>
      </p:pic>
      <p:grpSp>
        <p:nvGrpSpPr>
          <p:cNvPr name="Group 3" id="3"/>
          <p:cNvGrpSpPr/>
          <p:nvPr/>
        </p:nvGrpSpPr>
        <p:grpSpPr>
          <a:xfrm rot="0">
            <a:off x="9807842" y="1028700"/>
            <a:ext cx="9381896" cy="3536955"/>
            <a:chOff x="0" y="0"/>
            <a:chExt cx="3089942" cy="1164902"/>
          </a:xfrm>
        </p:grpSpPr>
        <p:sp>
          <p:nvSpPr>
            <p:cNvPr name="Freeform 4" id="4"/>
            <p:cNvSpPr/>
            <p:nvPr/>
          </p:nvSpPr>
          <p:spPr>
            <a:xfrm>
              <a:off x="0" y="0"/>
              <a:ext cx="3089942" cy="1164902"/>
            </a:xfrm>
            <a:custGeom>
              <a:avLst/>
              <a:gdLst/>
              <a:ahLst/>
              <a:cxnLst/>
              <a:rect r="r" b="b" t="t" l="l"/>
              <a:pathLst>
                <a:path h="1164902" w="3089942">
                  <a:moveTo>
                    <a:pt x="2965482" y="1164902"/>
                  </a:moveTo>
                  <a:lnTo>
                    <a:pt x="124460" y="1164902"/>
                  </a:lnTo>
                  <a:cubicBezTo>
                    <a:pt x="55880" y="1164902"/>
                    <a:pt x="0" y="1109022"/>
                    <a:pt x="0" y="1040442"/>
                  </a:cubicBezTo>
                  <a:lnTo>
                    <a:pt x="0" y="124460"/>
                  </a:lnTo>
                  <a:cubicBezTo>
                    <a:pt x="0" y="55880"/>
                    <a:pt x="55880" y="0"/>
                    <a:pt x="124460" y="0"/>
                  </a:cubicBezTo>
                  <a:lnTo>
                    <a:pt x="2965482" y="0"/>
                  </a:lnTo>
                  <a:cubicBezTo>
                    <a:pt x="3034062" y="0"/>
                    <a:pt x="3089942" y="55880"/>
                    <a:pt x="3089942" y="124460"/>
                  </a:cubicBezTo>
                  <a:lnTo>
                    <a:pt x="3089942" y="1040442"/>
                  </a:lnTo>
                  <a:cubicBezTo>
                    <a:pt x="3089942" y="1109022"/>
                    <a:pt x="3034062" y="1164902"/>
                    <a:pt x="2965482" y="1164902"/>
                  </a:cubicBezTo>
                  <a:close/>
                </a:path>
              </a:pathLst>
            </a:custGeom>
            <a:solidFill>
              <a:srgbClr val="6968D4"/>
            </a:solidFill>
          </p:spPr>
        </p:sp>
      </p:grpSp>
      <p:grpSp>
        <p:nvGrpSpPr>
          <p:cNvPr name="Group 5" id="5"/>
          <p:cNvGrpSpPr/>
          <p:nvPr/>
        </p:nvGrpSpPr>
        <p:grpSpPr>
          <a:xfrm rot="0">
            <a:off x="9807842" y="3771900"/>
            <a:ext cx="9381896" cy="3278985"/>
            <a:chOff x="0" y="0"/>
            <a:chExt cx="3089942" cy="1079939"/>
          </a:xfrm>
        </p:grpSpPr>
        <p:sp>
          <p:nvSpPr>
            <p:cNvPr name="Freeform 6" id="6"/>
            <p:cNvSpPr/>
            <p:nvPr/>
          </p:nvSpPr>
          <p:spPr>
            <a:xfrm>
              <a:off x="0" y="0"/>
              <a:ext cx="3089942" cy="1079939"/>
            </a:xfrm>
            <a:custGeom>
              <a:avLst/>
              <a:gdLst/>
              <a:ahLst/>
              <a:cxnLst/>
              <a:rect r="r" b="b" t="t" l="l"/>
              <a:pathLst>
                <a:path h="1079939" w="3089942">
                  <a:moveTo>
                    <a:pt x="2965482" y="1079939"/>
                  </a:moveTo>
                  <a:lnTo>
                    <a:pt x="124460" y="1079939"/>
                  </a:lnTo>
                  <a:cubicBezTo>
                    <a:pt x="55880" y="1079939"/>
                    <a:pt x="0" y="1024059"/>
                    <a:pt x="0" y="955479"/>
                  </a:cubicBezTo>
                  <a:lnTo>
                    <a:pt x="0" y="124460"/>
                  </a:lnTo>
                  <a:cubicBezTo>
                    <a:pt x="0" y="55880"/>
                    <a:pt x="55880" y="0"/>
                    <a:pt x="124460" y="0"/>
                  </a:cubicBezTo>
                  <a:lnTo>
                    <a:pt x="2965482" y="0"/>
                  </a:lnTo>
                  <a:cubicBezTo>
                    <a:pt x="3034062" y="0"/>
                    <a:pt x="3089942" y="55880"/>
                    <a:pt x="3089942" y="124460"/>
                  </a:cubicBezTo>
                  <a:lnTo>
                    <a:pt x="3089942" y="955479"/>
                  </a:lnTo>
                  <a:cubicBezTo>
                    <a:pt x="3089942" y="1024059"/>
                    <a:pt x="3034062" y="1079939"/>
                    <a:pt x="2965482" y="1079939"/>
                  </a:cubicBezTo>
                  <a:close/>
                </a:path>
              </a:pathLst>
            </a:custGeom>
            <a:solidFill>
              <a:srgbClr val="484995"/>
            </a:solidFill>
          </p:spPr>
        </p:sp>
      </p:grpSp>
      <p:grpSp>
        <p:nvGrpSpPr>
          <p:cNvPr name="Group 7" id="7"/>
          <p:cNvGrpSpPr/>
          <p:nvPr/>
        </p:nvGrpSpPr>
        <p:grpSpPr>
          <a:xfrm rot="0">
            <a:off x="9807842" y="6515100"/>
            <a:ext cx="9381896" cy="3188208"/>
            <a:chOff x="0" y="0"/>
            <a:chExt cx="3089942" cy="1050041"/>
          </a:xfrm>
        </p:grpSpPr>
        <p:sp>
          <p:nvSpPr>
            <p:cNvPr name="Freeform 8" id="8"/>
            <p:cNvSpPr/>
            <p:nvPr/>
          </p:nvSpPr>
          <p:spPr>
            <a:xfrm>
              <a:off x="0" y="0"/>
              <a:ext cx="3089942" cy="1050041"/>
            </a:xfrm>
            <a:custGeom>
              <a:avLst/>
              <a:gdLst/>
              <a:ahLst/>
              <a:cxnLst/>
              <a:rect r="r" b="b" t="t" l="l"/>
              <a:pathLst>
                <a:path h="1050041" w="3089942">
                  <a:moveTo>
                    <a:pt x="2965482" y="1050041"/>
                  </a:moveTo>
                  <a:lnTo>
                    <a:pt x="124460" y="1050041"/>
                  </a:lnTo>
                  <a:cubicBezTo>
                    <a:pt x="55880" y="1050041"/>
                    <a:pt x="0" y="994161"/>
                    <a:pt x="0" y="925581"/>
                  </a:cubicBezTo>
                  <a:lnTo>
                    <a:pt x="0" y="124460"/>
                  </a:lnTo>
                  <a:cubicBezTo>
                    <a:pt x="0" y="55880"/>
                    <a:pt x="55880" y="0"/>
                    <a:pt x="124460" y="0"/>
                  </a:cubicBezTo>
                  <a:lnTo>
                    <a:pt x="2965482" y="0"/>
                  </a:lnTo>
                  <a:cubicBezTo>
                    <a:pt x="3034062" y="0"/>
                    <a:pt x="3089942" y="55880"/>
                    <a:pt x="3089942" y="124460"/>
                  </a:cubicBezTo>
                  <a:lnTo>
                    <a:pt x="3089942" y="925581"/>
                  </a:lnTo>
                  <a:cubicBezTo>
                    <a:pt x="3089942" y="994161"/>
                    <a:pt x="3034062" y="1050041"/>
                    <a:pt x="2965482" y="1050041"/>
                  </a:cubicBezTo>
                  <a:close/>
                </a:path>
              </a:pathLst>
            </a:custGeom>
            <a:solidFill>
              <a:srgbClr val="2D2E5F"/>
            </a:solidFill>
          </p:spPr>
        </p:sp>
      </p:grpSp>
      <p:grpSp>
        <p:nvGrpSpPr>
          <p:cNvPr name="Group 9" id="9"/>
          <p:cNvGrpSpPr/>
          <p:nvPr/>
        </p:nvGrpSpPr>
        <p:grpSpPr>
          <a:xfrm rot="0">
            <a:off x="8229758" y="1497330"/>
            <a:ext cx="3156167" cy="456985"/>
            <a:chOff x="0" y="0"/>
            <a:chExt cx="4561055" cy="660400"/>
          </a:xfrm>
        </p:grpSpPr>
        <p:sp>
          <p:nvSpPr>
            <p:cNvPr name="Freeform 10" id="10"/>
            <p:cNvSpPr/>
            <p:nvPr/>
          </p:nvSpPr>
          <p:spPr>
            <a:xfrm>
              <a:off x="0" y="0"/>
              <a:ext cx="4561055" cy="660400"/>
            </a:xfrm>
            <a:custGeom>
              <a:avLst/>
              <a:gdLst/>
              <a:ahLst/>
              <a:cxnLst/>
              <a:rect r="r" b="b" t="t" l="l"/>
              <a:pathLst>
                <a:path h="660400" w="4561055">
                  <a:moveTo>
                    <a:pt x="4436595" y="660400"/>
                  </a:moveTo>
                  <a:lnTo>
                    <a:pt x="124460" y="660400"/>
                  </a:lnTo>
                  <a:cubicBezTo>
                    <a:pt x="55880" y="660400"/>
                    <a:pt x="0" y="604520"/>
                    <a:pt x="0" y="535940"/>
                  </a:cubicBezTo>
                  <a:lnTo>
                    <a:pt x="0" y="124460"/>
                  </a:lnTo>
                  <a:cubicBezTo>
                    <a:pt x="0" y="55880"/>
                    <a:pt x="55880" y="0"/>
                    <a:pt x="124460" y="0"/>
                  </a:cubicBezTo>
                  <a:lnTo>
                    <a:pt x="4436595" y="0"/>
                  </a:lnTo>
                  <a:cubicBezTo>
                    <a:pt x="4505175" y="0"/>
                    <a:pt x="4561055" y="55880"/>
                    <a:pt x="4561055" y="124460"/>
                  </a:cubicBezTo>
                  <a:lnTo>
                    <a:pt x="4561055" y="535940"/>
                  </a:lnTo>
                  <a:cubicBezTo>
                    <a:pt x="4561055" y="604520"/>
                    <a:pt x="4505175" y="660400"/>
                    <a:pt x="4436595" y="660400"/>
                  </a:cubicBezTo>
                  <a:close/>
                </a:path>
              </a:pathLst>
            </a:custGeom>
            <a:solidFill>
              <a:srgbClr val="9695FF"/>
            </a:solidFill>
          </p:spPr>
        </p:sp>
      </p:grpSp>
      <p:grpSp>
        <p:nvGrpSpPr>
          <p:cNvPr name="Group 11" id="11"/>
          <p:cNvGrpSpPr/>
          <p:nvPr/>
        </p:nvGrpSpPr>
        <p:grpSpPr>
          <a:xfrm rot="0">
            <a:off x="8229758" y="4265653"/>
            <a:ext cx="3156167" cy="456985"/>
            <a:chOff x="0" y="0"/>
            <a:chExt cx="4561055" cy="660400"/>
          </a:xfrm>
        </p:grpSpPr>
        <p:sp>
          <p:nvSpPr>
            <p:cNvPr name="Freeform 12" id="12"/>
            <p:cNvSpPr/>
            <p:nvPr/>
          </p:nvSpPr>
          <p:spPr>
            <a:xfrm>
              <a:off x="0" y="0"/>
              <a:ext cx="4561055" cy="660400"/>
            </a:xfrm>
            <a:custGeom>
              <a:avLst/>
              <a:gdLst/>
              <a:ahLst/>
              <a:cxnLst/>
              <a:rect r="r" b="b" t="t" l="l"/>
              <a:pathLst>
                <a:path h="660400" w="4561055">
                  <a:moveTo>
                    <a:pt x="4436595" y="660400"/>
                  </a:moveTo>
                  <a:lnTo>
                    <a:pt x="124460" y="660400"/>
                  </a:lnTo>
                  <a:cubicBezTo>
                    <a:pt x="55880" y="660400"/>
                    <a:pt x="0" y="604520"/>
                    <a:pt x="0" y="535940"/>
                  </a:cubicBezTo>
                  <a:lnTo>
                    <a:pt x="0" y="124460"/>
                  </a:lnTo>
                  <a:cubicBezTo>
                    <a:pt x="0" y="55880"/>
                    <a:pt x="55880" y="0"/>
                    <a:pt x="124460" y="0"/>
                  </a:cubicBezTo>
                  <a:lnTo>
                    <a:pt x="4436595" y="0"/>
                  </a:lnTo>
                  <a:cubicBezTo>
                    <a:pt x="4505175" y="0"/>
                    <a:pt x="4561055" y="55880"/>
                    <a:pt x="4561055" y="124460"/>
                  </a:cubicBezTo>
                  <a:lnTo>
                    <a:pt x="4561055" y="535940"/>
                  </a:lnTo>
                  <a:cubicBezTo>
                    <a:pt x="4561055" y="604520"/>
                    <a:pt x="4505175" y="660400"/>
                    <a:pt x="4436595" y="660400"/>
                  </a:cubicBezTo>
                  <a:close/>
                </a:path>
              </a:pathLst>
            </a:custGeom>
            <a:solidFill>
              <a:srgbClr val="9695FF"/>
            </a:solidFill>
          </p:spPr>
        </p:sp>
      </p:grpSp>
      <p:grpSp>
        <p:nvGrpSpPr>
          <p:cNvPr name="Group 13" id="13"/>
          <p:cNvGrpSpPr/>
          <p:nvPr/>
        </p:nvGrpSpPr>
        <p:grpSpPr>
          <a:xfrm rot="0">
            <a:off x="8229758" y="7003260"/>
            <a:ext cx="3156167" cy="456985"/>
            <a:chOff x="0" y="0"/>
            <a:chExt cx="4561055" cy="660400"/>
          </a:xfrm>
        </p:grpSpPr>
        <p:sp>
          <p:nvSpPr>
            <p:cNvPr name="Freeform 14" id="14"/>
            <p:cNvSpPr/>
            <p:nvPr/>
          </p:nvSpPr>
          <p:spPr>
            <a:xfrm>
              <a:off x="0" y="0"/>
              <a:ext cx="4561055" cy="660400"/>
            </a:xfrm>
            <a:custGeom>
              <a:avLst/>
              <a:gdLst/>
              <a:ahLst/>
              <a:cxnLst/>
              <a:rect r="r" b="b" t="t" l="l"/>
              <a:pathLst>
                <a:path h="660400" w="4561055">
                  <a:moveTo>
                    <a:pt x="4436595" y="660400"/>
                  </a:moveTo>
                  <a:lnTo>
                    <a:pt x="124460" y="660400"/>
                  </a:lnTo>
                  <a:cubicBezTo>
                    <a:pt x="55880" y="660400"/>
                    <a:pt x="0" y="604520"/>
                    <a:pt x="0" y="535940"/>
                  </a:cubicBezTo>
                  <a:lnTo>
                    <a:pt x="0" y="124460"/>
                  </a:lnTo>
                  <a:cubicBezTo>
                    <a:pt x="0" y="55880"/>
                    <a:pt x="55880" y="0"/>
                    <a:pt x="124460" y="0"/>
                  </a:cubicBezTo>
                  <a:lnTo>
                    <a:pt x="4436595" y="0"/>
                  </a:lnTo>
                  <a:cubicBezTo>
                    <a:pt x="4505175" y="0"/>
                    <a:pt x="4561055" y="55880"/>
                    <a:pt x="4561055" y="124460"/>
                  </a:cubicBezTo>
                  <a:lnTo>
                    <a:pt x="4561055" y="535940"/>
                  </a:lnTo>
                  <a:cubicBezTo>
                    <a:pt x="4561055" y="604520"/>
                    <a:pt x="4505175" y="660400"/>
                    <a:pt x="4436595" y="660400"/>
                  </a:cubicBezTo>
                  <a:close/>
                </a:path>
              </a:pathLst>
            </a:custGeom>
            <a:solidFill>
              <a:srgbClr val="9695FF"/>
            </a:solidFill>
          </p:spPr>
        </p:sp>
      </p:grpSp>
      <p:sp>
        <p:nvSpPr>
          <p:cNvPr name="AutoShape 15" id="15"/>
          <p:cNvSpPr/>
          <p:nvPr/>
        </p:nvSpPr>
        <p:spPr>
          <a:xfrm rot="-10800000">
            <a:off x="1234036" y="7818052"/>
            <a:ext cx="281189" cy="0"/>
          </a:xfrm>
          <a:prstGeom prst="line">
            <a:avLst/>
          </a:prstGeom>
          <a:ln cap="flat" w="9525">
            <a:solidFill>
              <a:srgbClr val="FFFFFF"/>
            </a:solidFill>
            <a:prstDash val="solid"/>
            <a:headEnd type="none" len="sm" w="sm"/>
            <a:tailEnd type="none" len="sm" w="sm"/>
          </a:ln>
        </p:spPr>
      </p:sp>
      <p:sp>
        <p:nvSpPr>
          <p:cNvPr name="TextBox 16" id="16"/>
          <p:cNvSpPr txBox="true"/>
          <p:nvPr/>
        </p:nvSpPr>
        <p:spPr>
          <a:xfrm rot="0">
            <a:off x="1234036" y="4134544"/>
            <a:ext cx="6139046" cy="3683508"/>
          </a:xfrm>
          <a:prstGeom prst="rect">
            <a:avLst/>
          </a:prstGeom>
        </p:spPr>
        <p:txBody>
          <a:bodyPr anchor="t" rtlCol="false" tIns="0" lIns="0" bIns="0" rIns="0">
            <a:spAutoFit/>
          </a:bodyPr>
          <a:lstStyle/>
          <a:p>
            <a:pPr>
              <a:lnSpc>
                <a:spcPts val="7235"/>
              </a:lnSpc>
            </a:pPr>
            <a:r>
              <a:rPr lang="en-US" sz="6699">
                <a:solidFill>
                  <a:srgbClr val="FFFFFF"/>
                </a:solidFill>
                <a:latin typeface="HK Grotesk Bold"/>
              </a:rPr>
              <a:t>Difficulties encountered and how we solved</a:t>
            </a:r>
          </a:p>
        </p:txBody>
      </p:sp>
      <p:sp>
        <p:nvSpPr>
          <p:cNvPr name="TextBox 17" id="17"/>
          <p:cNvSpPr txBox="true"/>
          <p:nvPr/>
        </p:nvSpPr>
        <p:spPr>
          <a:xfrm rot="0">
            <a:off x="1234036" y="8087360"/>
            <a:ext cx="6319251" cy="976630"/>
          </a:xfrm>
          <a:prstGeom prst="rect">
            <a:avLst/>
          </a:prstGeom>
        </p:spPr>
        <p:txBody>
          <a:bodyPr anchor="t" rtlCol="false" tIns="0" lIns="0" bIns="0" rIns="0">
            <a:spAutoFit/>
          </a:bodyPr>
          <a:lstStyle/>
          <a:p>
            <a:pPr>
              <a:lnSpc>
                <a:spcPts val="3919"/>
              </a:lnSpc>
            </a:pPr>
            <a:r>
              <a:rPr lang="en-US" sz="2799">
                <a:solidFill>
                  <a:srgbClr val="FFFFFF"/>
                </a:solidFill>
                <a:latin typeface="HK Grotesk Light"/>
              </a:rPr>
              <a:t>Difficulties faced as a group and solution we brought as a group</a:t>
            </a:r>
          </a:p>
        </p:txBody>
      </p:sp>
      <p:sp>
        <p:nvSpPr>
          <p:cNvPr name="TextBox 18" id="18"/>
          <p:cNvSpPr txBox="true"/>
          <p:nvPr/>
        </p:nvSpPr>
        <p:spPr>
          <a:xfrm rot="0">
            <a:off x="13396798" y="1144935"/>
            <a:ext cx="4581024" cy="2364486"/>
          </a:xfrm>
          <a:prstGeom prst="rect">
            <a:avLst/>
          </a:prstGeom>
        </p:spPr>
        <p:txBody>
          <a:bodyPr anchor="t" rtlCol="false" tIns="0" lIns="0" bIns="0" rIns="0">
            <a:spAutoFit/>
          </a:bodyPr>
          <a:lstStyle/>
          <a:p>
            <a:pPr algn="just">
              <a:lnSpc>
                <a:spcPts val="2337"/>
              </a:lnSpc>
            </a:pPr>
            <a:r>
              <a:rPr lang="en-US" sz="1900">
                <a:solidFill>
                  <a:srgbClr val="FFFFFF"/>
                </a:solidFill>
                <a:latin typeface="HK Grotesk Light"/>
              </a:rPr>
              <a:t>The key challenge was to connect all of the web pages, which is referred to as wiring in Figma. </a:t>
            </a:r>
          </a:p>
          <a:p>
            <a:pPr algn="just">
              <a:lnSpc>
                <a:spcPts val="2337"/>
              </a:lnSpc>
            </a:pPr>
            <a:r>
              <a:rPr lang="en-US" sz="1900">
                <a:solidFill>
                  <a:srgbClr val="FFFFFF"/>
                </a:solidFill>
                <a:latin typeface="HK Grotesk Light"/>
              </a:rPr>
              <a:t>We watched various tutorials and sites which demonstrate how to conduct wiring in Figma inefficient, error-free, and time-saving manner, which aided us in completing the task.</a:t>
            </a:r>
          </a:p>
        </p:txBody>
      </p:sp>
      <p:sp>
        <p:nvSpPr>
          <p:cNvPr name="TextBox 19" id="19"/>
          <p:cNvSpPr txBox="true"/>
          <p:nvPr/>
        </p:nvSpPr>
        <p:spPr>
          <a:xfrm rot="0">
            <a:off x="13396798" y="4104132"/>
            <a:ext cx="4581024" cy="2069211"/>
          </a:xfrm>
          <a:prstGeom prst="rect">
            <a:avLst/>
          </a:prstGeom>
        </p:spPr>
        <p:txBody>
          <a:bodyPr anchor="t" rtlCol="false" tIns="0" lIns="0" bIns="0" rIns="0">
            <a:spAutoFit/>
          </a:bodyPr>
          <a:lstStyle/>
          <a:p>
            <a:pPr algn="just">
              <a:lnSpc>
                <a:spcPts val="2337"/>
              </a:lnSpc>
            </a:pPr>
            <a:r>
              <a:rPr lang="en-US" sz="1900">
                <a:solidFill>
                  <a:srgbClr val="FFFFFF"/>
                </a:solidFill>
                <a:latin typeface="HK Grotesk Light"/>
              </a:rPr>
              <a:t>It was challenging to locate icons to add to Figma that were related to our functionality, such as the edit icon.</a:t>
            </a:r>
          </a:p>
          <a:p>
            <a:pPr algn="just">
              <a:lnSpc>
                <a:spcPts val="2337"/>
              </a:lnSpc>
            </a:pPr>
            <a:r>
              <a:rPr lang="en-US" sz="1900">
                <a:solidFill>
                  <a:srgbClr val="FFFFFF"/>
                </a:solidFill>
                <a:latin typeface="HK Grotesk Light"/>
              </a:rPr>
              <a:t>We then various online resources which provided the copyright-free icons in various sizes. So, used icons from these online resources</a:t>
            </a:r>
          </a:p>
        </p:txBody>
      </p:sp>
      <p:sp>
        <p:nvSpPr>
          <p:cNvPr name="TextBox 20" id="20"/>
          <p:cNvSpPr txBox="true"/>
          <p:nvPr/>
        </p:nvSpPr>
        <p:spPr>
          <a:xfrm rot="0">
            <a:off x="13396798" y="6662229"/>
            <a:ext cx="4581024" cy="2955036"/>
          </a:xfrm>
          <a:prstGeom prst="rect">
            <a:avLst/>
          </a:prstGeom>
        </p:spPr>
        <p:txBody>
          <a:bodyPr anchor="t" rtlCol="false" tIns="0" lIns="0" bIns="0" rIns="0">
            <a:spAutoFit/>
          </a:bodyPr>
          <a:lstStyle/>
          <a:p>
            <a:pPr algn="just">
              <a:lnSpc>
                <a:spcPts val="2337"/>
              </a:lnSpc>
            </a:pPr>
            <a:r>
              <a:rPr lang="en-US" sz="1900">
                <a:solidFill>
                  <a:srgbClr val="FFFFFF"/>
                </a:solidFill>
                <a:latin typeface="HK Grotesk Light"/>
              </a:rPr>
              <a:t>Figma provides the best features for the design but somewhere lacking in designs that take input from the user like keyboard for typing, buttons, and switches. Users can only see the design but can't able to give inputs using those designs. </a:t>
            </a:r>
          </a:p>
          <a:p>
            <a:pPr algn="just">
              <a:lnSpc>
                <a:spcPts val="2337"/>
              </a:lnSpc>
            </a:pPr>
            <a:r>
              <a:rPr lang="en-US" sz="1900">
                <a:solidFill>
                  <a:srgbClr val="FFFFFF"/>
                </a:solidFill>
                <a:latin typeface="HK Grotesk Light"/>
              </a:rPr>
              <a:t>Then we figure that in Figma community blogs, we can try to add switches, and input dialog using components.</a:t>
            </a:r>
          </a:p>
          <a:p>
            <a:pPr algn="just">
              <a:lnSpc>
                <a:spcPts val="2337"/>
              </a:lnSpc>
            </a:pPr>
          </a:p>
        </p:txBody>
      </p:sp>
      <p:sp>
        <p:nvSpPr>
          <p:cNvPr name="TextBox 21" id="21"/>
          <p:cNvSpPr txBox="true"/>
          <p:nvPr/>
        </p:nvSpPr>
        <p:spPr>
          <a:xfrm rot="0">
            <a:off x="8407343" y="1564112"/>
            <a:ext cx="2800996" cy="335026"/>
          </a:xfrm>
          <a:prstGeom prst="rect">
            <a:avLst/>
          </a:prstGeom>
        </p:spPr>
        <p:txBody>
          <a:bodyPr anchor="t" rtlCol="false" tIns="0" lIns="0" bIns="0" rIns="0">
            <a:spAutoFit/>
          </a:bodyPr>
          <a:lstStyle/>
          <a:p>
            <a:pPr algn="ctr">
              <a:lnSpc>
                <a:spcPts val="2552"/>
              </a:lnSpc>
            </a:pPr>
            <a:r>
              <a:rPr lang="en-US" sz="2200">
                <a:solidFill>
                  <a:srgbClr val="FFFFFF"/>
                </a:solidFill>
                <a:latin typeface="HK Grotesk Bold"/>
              </a:rPr>
              <a:t>Difficulty - 1 </a:t>
            </a:r>
          </a:p>
        </p:txBody>
      </p:sp>
      <p:sp>
        <p:nvSpPr>
          <p:cNvPr name="TextBox 22" id="22"/>
          <p:cNvSpPr txBox="true"/>
          <p:nvPr/>
        </p:nvSpPr>
        <p:spPr>
          <a:xfrm rot="0">
            <a:off x="8407343" y="4326632"/>
            <a:ext cx="2800996" cy="335026"/>
          </a:xfrm>
          <a:prstGeom prst="rect">
            <a:avLst/>
          </a:prstGeom>
        </p:spPr>
        <p:txBody>
          <a:bodyPr anchor="t" rtlCol="false" tIns="0" lIns="0" bIns="0" rIns="0">
            <a:spAutoFit/>
          </a:bodyPr>
          <a:lstStyle/>
          <a:p>
            <a:pPr algn="ctr">
              <a:lnSpc>
                <a:spcPts val="2552"/>
              </a:lnSpc>
            </a:pPr>
            <a:r>
              <a:rPr lang="en-US" sz="2200">
                <a:solidFill>
                  <a:srgbClr val="FFFFFF"/>
                </a:solidFill>
                <a:latin typeface="HK Grotesk Bold"/>
              </a:rPr>
              <a:t>Difficulty - 2</a:t>
            </a:r>
          </a:p>
        </p:txBody>
      </p:sp>
      <p:sp>
        <p:nvSpPr>
          <p:cNvPr name="TextBox 23" id="23"/>
          <p:cNvSpPr txBox="true"/>
          <p:nvPr/>
        </p:nvSpPr>
        <p:spPr>
          <a:xfrm rot="0">
            <a:off x="8407343" y="7064239"/>
            <a:ext cx="2800996" cy="335026"/>
          </a:xfrm>
          <a:prstGeom prst="rect">
            <a:avLst/>
          </a:prstGeom>
        </p:spPr>
        <p:txBody>
          <a:bodyPr anchor="t" rtlCol="false" tIns="0" lIns="0" bIns="0" rIns="0">
            <a:spAutoFit/>
          </a:bodyPr>
          <a:lstStyle/>
          <a:p>
            <a:pPr algn="ctr">
              <a:lnSpc>
                <a:spcPts val="2552"/>
              </a:lnSpc>
            </a:pPr>
            <a:r>
              <a:rPr lang="en-US" sz="2200">
                <a:solidFill>
                  <a:srgbClr val="FFFFFF"/>
                </a:solidFill>
                <a:latin typeface="HK Grotesk Bold"/>
              </a:rPr>
              <a:t>Difficulty - 3</a:t>
            </a:r>
          </a:p>
        </p:txBody>
      </p:sp>
      <p:sp>
        <p:nvSpPr>
          <p:cNvPr name="TextBox 24" id="24"/>
          <p:cNvSpPr txBox="true"/>
          <p:nvPr/>
        </p:nvSpPr>
        <p:spPr>
          <a:xfrm rot="0">
            <a:off x="10828275" y="2322415"/>
            <a:ext cx="2738892" cy="923925"/>
          </a:xfrm>
          <a:prstGeom prst="rect">
            <a:avLst/>
          </a:prstGeom>
        </p:spPr>
        <p:txBody>
          <a:bodyPr anchor="t" rtlCol="false" tIns="0" lIns="0" bIns="0" rIns="0">
            <a:spAutoFit/>
          </a:bodyPr>
          <a:lstStyle/>
          <a:p>
            <a:pPr>
              <a:lnSpc>
                <a:spcPts val="3600"/>
              </a:lnSpc>
            </a:pPr>
            <a:r>
              <a:rPr lang="en-US" sz="3000">
                <a:solidFill>
                  <a:srgbClr val="FFFFFF"/>
                </a:solidFill>
                <a:latin typeface="HK Grotesk Bold"/>
              </a:rPr>
              <a:t>Wiring in The Figma</a:t>
            </a:r>
          </a:p>
        </p:txBody>
      </p:sp>
      <p:sp>
        <p:nvSpPr>
          <p:cNvPr name="TextBox 25" id="25"/>
          <p:cNvSpPr txBox="true"/>
          <p:nvPr/>
        </p:nvSpPr>
        <p:spPr>
          <a:xfrm rot="0">
            <a:off x="10828275" y="5084936"/>
            <a:ext cx="2738892" cy="466725"/>
          </a:xfrm>
          <a:prstGeom prst="rect">
            <a:avLst/>
          </a:prstGeom>
        </p:spPr>
        <p:txBody>
          <a:bodyPr anchor="t" rtlCol="false" tIns="0" lIns="0" bIns="0" rIns="0">
            <a:spAutoFit/>
          </a:bodyPr>
          <a:lstStyle/>
          <a:p>
            <a:pPr>
              <a:lnSpc>
                <a:spcPts val="3600"/>
              </a:lnSpc>
            </a:pPr>
            <a:r>
              <a:rPr lang="en-US" sz="3000">
                <a:solidFill>
                  <a:srgbClr val="FFFFFF"/>
                </a:solidFill>
                <a:latin typeface="HK Grotesk Bold"/>
              </a:rPr>
              <a:t>Icons</a:t>
            </a:r>
          </a:p>
        </p:txBody>
      </p:sp>
      <p:sp>
        <p:nvSpPr>
          <p:cNvPr name="TextBox 26" id="26"/>
          <p:cNvSpPr txBox="true"/>
          <p:nvPr/>
        </p:nvSpPr>
        <p:spPr>
          <a:xfrm rot="0">
            <a:off x="10657906" y="7682865"/>
            <a:ext cx="2482277" cy="1838325"/>
          </a:xfrm>
          <a:prstGeom prst="rect">
            <a:avLst/>
          </a:prstGeom>
        </p:spPr>
        <p:txBody>
          <a:bodyPr anchor="t" rtlCol="false" tIns="0" lIns="0" bIns="0" rIns="0">
            <a:spAutoFit/>
          </a:bodyPr>
          <a:lstStyle/>
          <a:p>
            <a:pPr>
              <a:lnSpc>
                <a:spcPts val="3600"/>
              </a:lnSpc>
            </a:pPr>
            <a:r>
              <a:rPr lang="en-US" sz="3000">
                <a:solidFill>
                  <a:srgbClr val="FFFFFF"/>
                </a:solidFill>
                <a:latin typeface="HK Grotesk Bold"/>
              </a:rPr>
              <a:t>Lack on integerating user interaction</a:t>
            </a:r>
          </a:p>
        </p:txBody>
      </p:sp>
      <p:sp>
        <p:nvSpPr>
          <p:cNvPr name="TextBox 27" id="27"/>
          <p:cNvSpPr txBox="true"/>
          <p:nvPr/>
        </p:nvSpPr>
        <p:spPr>
          <a:xfrm rot="0">
            <a:off x="1234036" y="990600"/>
            <a:ext cx="4681917" cy="502920"/>
          </a:xfrm>
          <a:prstGeom prst="rect">
            <a:avLst/>
          </a:prstGeom>
        </p:spPr>
        <p:txBody>
          <a:bodyPr anchor="t" rtlCol="false" tIns="0" lIns="0" bIns="0" rIns="0">
            <a:spAutoFit/>
          </a:bodyPr>
          <a:lstStyle/>
          <a:p>
            <a:pPr>
              <a:lnSpc>
                <a:spcPts val="4184"/>
              </a:lnSpc>
            </a:pPr>
            <a:r>
              <a:rPr lang="en-US" sz="3099">
                <a:solidFill>
                  <a:srgbClr val="FFFFFF"/>
                </a:solidFill>
                <a:latin typeface="Sukar Black"/>
              </a:rPr>
              <a:t>Smart PG Finder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187" t="54277" r="0" b="827"/>
          <a:stretch>
            <a:fillRect/>
          </a:stretch>
        </p:blipFill>
        <p:spPr>
          <a:xfrm>
            <a:off x="0" y="0"/>
            <a:ext cx="18288000" cy="10287000"/>
          </a:xfrm>
          <a:prstGeom prst="rect">
            <a:avLst/>
          </a:prstGeom>
        </p:spPr>
      </p:pic>
      <p:grpSp>
        <p:nvGrpSpPr>
          <p:cNvPr name="Group 3" id="3"/>
          <p:cNvGrpSpPr/>
          <p:nvPr/>
        </p:nvGrpSpPr>
        <p:grpSpPr>
          <a:xfrm rot="0">
            <a:off x="9807842" y="1028700"/>
            <a:ext cx="9381896" cy="3536955"/>
            <a:chOff x="0" y="0"/>
            <a:chExt cx="3089942" cy="1164902"/>
          </a:xfrm>
        </p:grpSpPr>
        <p:sp>
          <p:nvSpPr>
            <p:cNvPr name="Freeform 4" id="4"/>
            <p:cNvSpPr/>
            <p:nvPr/>
          </p:nvSpPr>
          <p:spPr>
            <a:xfrm>
              <a:off x="0" y="0"/>
              <a:ext cx="3089942" cy="1164902"/>
            </a:xfrm>
            <a:custGeom>
              <a:avLst/>
              <a:gdLst/>
              <a:ahLst/>
              <a:cxnLst/>
              <a:rect r="r" b="b" t="t" l="l"/>
              <a:pathLst>
                <a:path h="1164902" w="3089942">
                  <a:moveTo>
                    <a:pt x="2965482" y="1164902"/>
                  </a:moveTo>
                  <a:lnTo>
                    <a:pt x="124460" y="1164902"/>
                  </a:lnTo>
                  <a:cubicBezTo>
                    <a:pt x="55880" y="1164902"/>
                    <a:pt x="0" y="1109022"/>
                    <a:pt x="0" y="1040442"/>
                  </a:cubicBezTo>
                  <a:lnTo>
                    <a:pt x="0" y="124460"/>
                  </a:lnTo>
                  <a:cubicBezTo>
                    <a:pt x="0" y="55880"/>
                    <a:pt x="55880" y="0"/>
                    <a:pt x="124460" y="0"/>
                  </a:cubicBezTo>
                  <a:lnTo>
                    <a:pt x="2965482" y="0"/>
                  </a:lnTo>
                  <a:cubicBezTo>
                    <a:pt x="3034062" y="0"/>
                    <a:pt x="3089942" y="55880"/>
                    <a:pt x="3089942" y="124460"/>
                  </a:cubicBezTo>
                  <a:lnTo>
                    <a:pt x="3089942" y="1040442"/>
                  </a:lnTo>
                  <a:cubicBezTo>
                    <a:pt x="3089942" y="1109022"/>
                    <a:pt x="3034062" y="1164902"/>
                    <a:pt x="2965482" y="1164902"/>
                  </a:cubicBezTo>
                  <a:close/>
                </a:path>
              </a:pathLst>
            </a:custGeom>
            <a:solidFill>
              <a:srgbClr val="6968D4"/>
            </a:solidFill>
          </p:spPr>
        </p:sp>
      </p:grpSp>
      <p:grpSp>
        <p:nvGrpSpPr>
          <p:cNvPr name="Group 5" id="5"/>
          <p:cNvGrpSpPr/>
          <p:nvPr/>
        </p:nvGrpSpPr>
        <p:grpSpPr>
          <a:xfrm rot="0">
            <a:off x="9807842" y="3771900"/>
            <a:ext cx="9381896" cy="3278985"/>
            <a:chOff x="0" y="0"/>
            <a:chExt cx="3089942" cy="1079939"/>
          </a:xfrm>
        </p:grpSpPr>
        <p:sp>
          <p:nvSpPr>
            <p:cNvPr name="Freeform 6" id="6"/>
            <p:cNvSpPr/>
            <p:nvPr/>
          </p:nvSpPr>
          <p:spPr>
            <a:xfrm>
              <a:off x="0" y="0"/>
              <a:ext cx="3089942" cy="1079939"/>
            </a:xfrm>
            <a:custGeom>
              <a:avLst/>
              <a:gdLst/>
              <a:ahLst/>
              <a:cxnLst/>
              <a:rect r="r" b="b" t="t" l="l"/>
              <a:pathLst>
                <a:path h="1079939" w="3089942">
                  <a:moveTo>
                    <a:pt x="2965482" y="1079939"/>
                  </a:moveTo>
                  <a:lnTo>
                    <a:pt x="124460" y="1079939"/>
                  </a:lnTo>
                  <a:cubicBezTo>
                    <a:pt x="55880" y="1079939"/>
                    <a:pt x="0" y="1024059"/>
                    <a:pt x="0" y="955479"/>
                  </a:cubicBezTo>
                  <a:lnTo>
                    <a:pt x="0" y="124460"/>
                  </a:lnTo>
                  <a:cubicBezTo>
                    <a:pt x="0" y="55880"/>
                    <a:pt x="55880" y="0"/>
                    <a:pt x="124460" y="0"/>
                  </a:cubicBezTo>
                  <a:lnTo>
                    <a:pt x="2965482" y="0"/>
                  </a:lnTo>
                  <a:cubicBezTo>
                    <a:pt x="3034062" y="0"/>
                    <a:pt x="3089942" y="55880"/>
                    <a:pt x="3089942" y="124460"/>
                  </a:cubicBezTo>
                  <a:lnTo>
                    <a:pt x="3089942" y="955479"/>
                  </a:lnTo>
                  <a:cubicBezTo>
                    <a:pt x="3089942" y="1024059"/>
                    <a:pt x="3034062" y="1079939"/>
                    <a:pt x="2965482" y="1079939"/>
                  </a:cubicBezTo>
                  <a:close/>
                </a:path>
              </a:pathLst>
            </a:custGeom>
            <a:solidFill>
              <a:srgbClr val="484995"/>
            </a:solidFill>
          </p:spPr>
        </p:sp>
      </p:grpSp>
      <p:grpSp>
        <p:nvGrpSpPr>
          <p:cNvPr name="Group 7" id="7"/>
          <p:cNvGrpSpPr/>
          <p:nvPr/>
        </p:nvGrpSpPr>
        <p:grpSpPr>
          <a:xfrm rot="0">
            <a:off x="9807842" y="6515100"/>
            <a:ext cx="9381896" cy="3188208"/>
            <a:chOff x="0" y="0"/>
            <a:chExt cx="3089942" cy="1050041"/>
          </a:xfrm>
        </p:grpSpPr>
        <p:sp>
          <p:nvSpPr>
            <p:cNvPr name="Freeform 8" id="8"/>
            <p:cNvSpPr/>
            <p:nvPr/>
          </p:nvSpPr>
          <p:spPr>
            <a:xfrm>
              <a:off x="0" y="0"/>
              <a:ext cx="3089942" cy="1050041"/>
            </a:xfrm>
            <a:custGeom>
              <a:avLst/>
              <a:gdLst/>
              <a:ahLst/>
              <a:cxnLst/>
              <a:rect r="r" b="b" t="t" l="l"/>
              <a:pathLst>
                <a:path h="1050041" w="3089942">
                  <a:moveTo>
                    <a:pt x="2965482" y="1050041"/>
                  </a:moveTo>
                  <a:lnTo>
                    <a:pt x="124460" y="1050041"/>
                  </a:lnTo>
                  <a:cubicBezTo>
                    <a:pt x="55880" y="1050041"/>
                    <a:pt x="0" y="994161"/>
                    <a:pt x="0" y="925581"/>
                  </a:cubicBezTo>
                  <a:lnTo>
                    <a:pt x="0" y="124460"/>
                  </a:lnTo>
                  <a:cubicBezTo>
                    <a:pt x="0" y="55880"/>
                    <a:pt x="55880" y="0"/>
                    <a:pt x="124460" y="0"/>
                  </a:cubicBezTo>
                  <a:lnTo>
                    <a:pt x="2965482" y="0"/>
                  </a:lnTo>
                  <a:cubicBezTo>
                    <a:pt x="3034062" y="0"/>
                    <a:pt x="3089942" y="55880"/>
                    <a:pt x="3089942" y="124460"/>
                  </a:cubicBezTo>
                  <a:lnTo>
                    <a:pt x="3089942" y="925581"/>
                  </a:lnTo>
                  <a:cubicBezTo>
                    <a:pt x="3089942" y="994161"/>
                    <a:pt x="3034062" y="1050041"/>
                    <a:pt x="2965482" y="1050041"/>
                  </a:cubicBezTo>
                  <a:close/>
                </a:path>
              </a:pathLst>
            </a:custGeom>
            <a:solidFill>
              <a:srgbClr val="2D2E5F"/>
            </a:solidFill>
          </p:spPr>
        </p:sp>
      </p:grpSp>
      <p:grpSp>
        <p:nvGrpSpPr>
          <p:cNvPr name="Group 9" id="9"/>
          <p:cNvGrpSpPr/>
          <p:nvPr/>
        </p:nvGrpSpPr>
        <p:grpSpPr>
          <a:xfrm rot="0">
            <a:off x="8229758" y="1497330"/>
            <a:ext cx="3156167" cy="456985"/>
            <a:chOff x="0" y="0"/>
            <a:chExt cx="4561055" cy="660400"/>
          </a:xfrm>
        </p:grpSpPr>
        <p:sp>
          <p:nvSpPr>
            <p:cNvPr name="Freeform 10" id="10"/>
            <p:cNvSpPr/>
            <p:nvPr/>
          </p:nvSpPr>
          <p:spPr>
            <a:xfrm>
              <a:off x="0" y="0"/>
              <a:ext cx="4561055" cy="660400"/>
            </a:xfrm>
            <a:custGeom>
              <a:avLst/>
              <a:gdLst/>
              <a:ahLst/>
              <a:cxnLst/>
              <a:rect r="r" b="b" t="t" l="l"/>
              <a:pathLst>
                <a:path h="660400" w="4561055">
                  <a:moveTo>
                    <a:pt x="4436595" y="660400"/>
                  </a:moveTo>
                  <a:lnTo>
                    <a:pt x="124460" y="660400"/>
                  </a:lnTo>
                  <a:cubicBezTo>
                    <a:pt x="55880" y="660400"/>
                    <a:pt x="0" y="604520"/>
                    <a:pt x="0" y="535940"/>
                  </a:cubicBezTo>
                  <a:lnTo>
                    <a:pt x="0" y="124460"/>
                  </a:lnTo>
                  <a:cubicBezTo>
                    <a:pt x="0" y="55880"/>
                    <a:pt x="55880" y="0"/>
                    <a:pt x="124460" y="0"/>
                  </a:cubicBezTo>
                  <a:lnTo>
                    <a:pt x="4436595" y="0"/>
                  </a:lnTo>
                  <a:cubicBezTo>
                    <a:pt x="4505175" y="0"/>
                    <a:pt x="4561055" y="55880"/>
                    <a:pt x="4561055" y="124460"/>
                  </a:cubicBezTo>
                  <a:lnTo>
                    <a:pt x="4561055" y="535940"/>
                  </a:lnTo>
                  <a:cubicBezTo>
                    <a:pt x="4561055" y="604520"/>
                    <a:pt x="4505175" y="660400"/>
                    <a:pt x="4436595" y="660400"/>
                  </a:cubicBezTo>
                  <a:close/>
                </a:path>
              </a:pathLst>
            </a:custGeom>
            <a:solidFill>
              <a:srgbClr val="9695FF"/>
            </a:solidFill>
          </p:spPr>
        </p:sp>
      </p:grpSp>
      <p:grpSp>
        <p:nvGrpSpPr>
          <p:cNvPr name="Group 11" id="11"/>
          <p:cNvGrpSpPr/>
          <p:nvPr/>
        </p:nvGrpSpPr>
        <p:grpSpPr>
          <a:xfrm rot="0">
            <a:off x="8229758" y="4265653"/>
            <a:ext cx="3156167" cy="456985"/>
            <a:chOff x="0" y="0"/>
            <a:chExt cx="4561055" cy="660400"/>
          </a:xfrm>
        </p:grpSpPr>
        <p:sp>
          <p:nvSpPr>
            <p:cNvPr name="Freeform 12" id="12"/>
            <p:cNvSpPr/>
            <p:nvPr/>
          </p:nvSpPr>
          <p:spPr>
            <a:xfrm>
              <a:off x="0" y="0"/>
              <a:ext cx="4561055" cy="660400"/>
            </a:xfrm>
            <a:custGeom>
              <a:avLst/>
              <a:gdLst/>
              <a:ahLst/>
              <a:cxnLst/>
              <a:rect r="r" b="b" t="t" l="l"/>
              <a:pathLst>
                <a:path h="660400" w="4561055">
                  <a:moveTo>
                    <a:pt x="4436595" y="660400"/>
                  </a:moveTo>
                  <a:lnTo>
                    <a:pt x="124460" y="660400"/>
                  </a:lnTo>
                  <a:cubicBezTo>
                    <a:pt x="55880" y="660400"/>
                    <a:pt x="0" y="604520"/>
                    <a:pt x="0" y="535940"/>
                  </a:cubicBezTo>
                  <a:lnTo>
                    <a:pt x="0" y="124460"/>
                  </a:lnTo>
                  <a:cubicBezTo>
                    <a:pt x="0" y="55880"/>
                    <a:pt x="55880" y="0"/>
                    <a:pt x="124460" y="0"/>
                  </a:cubicBezTo>
                  <a:lnTo>
                    <a:pt x="4436595" y="0"/>
                  </a:lnTo>
                  <a:cubicBezTo>
                    <a:pt x="4505175" y="0"/>
                    <a:pt x="4561055" y="55880"/>
                    <a:pt x="4561055" y="124460"/>
                  </a:cubicBezTo>
                  <a:lnTo>
                    <a:pt x="4561055" y="535940"/>
                  </a:lnTo>
                  <a:cubicBezTo>
                    <a:pt x="4561055" y="604520"/>
                    <a:pt x="4505175" y="660400"/>
                    <a:pt x="4436595" y="660400"/>
                  </a:cubicBezTo>
                  <a:close/>
                </a:path>
              </a:pathLst>
            </a:custGeom>
            <a:solidFill>
              <a:srgbClr val="9695FF"/>
            </a:solidFill>
          </p:spPr>
        </p:sp>
      </p:grpSp>
      <p:grpSp>
        <p:nvGrpSpPr>
          <p:cNvPr name="Group 13" id="13"/>
          <p:cNvGrpSpPr/>
          <p:nvPr/>
        </p:nvGrpSpPr>
        <p:grpSpPr>
          <a:xfrm rot="0">
            <a:off x="8229758" y="7003260"/>
            <a:ext cx="3156167" cy="456985"/>
            <a:chOff x="0" y="0"/>
            <a:chExt cx="4561055" cy="660400"/>
          </a:xfrm>
        </p:grpSpPr>
        <p:sp>
          <p:nvSpPr>
            <p:cNvPr name="Freeform 14" id="14"/>
            <p:cNvSpPr/>
            <p:nvPr/>
          </p:nvSpPr>
          <p:spPr>
            <a:xfrm>
              <a:off x="0" y="0"/>
              <a:ext cx="4561055" cy="660400"/>
            </a:xfrm>
            <a:custGeom>
              <a:avLst/>
              <a:gdLst/>
              <a:ahLst/>
              <a:cxnLst/>
              <a:rect r="r" b="b" t="t" l="l"/>
              <a:pathLst>
                <a:path h="660400" w="4561055">
                  <a:moveTo>
                    <a:pt x="4436595" y="660400"/>
                  </a:moveTo>
                  <a:lnTo>
                    <a:pt x="124460" y="660400"/>
                  </a:lnTo>
                  <a:cubicBezTo>
                    <a:pt x="55880" y="660400"/>
                    <a:pt x="0" y="604520"/>
                    <a:pt x="0" y="535940"/>
                  </a:cubicBezTo>
                  <a:lnTo>
                    <a:pt x="0" y="124460"/>
                  </a:lnTo>
                  <a:cubicBezTo>
                    <a:pt x="0" y="55880"/>
                    <a:pt x="55880" y="0"/>
                    <a:pt x="124460" y="0"/>
                  </a:cubicBezTo>
                  <a:lnTo>
                    <a:pt x="4436595" y="0"/>
                  </a:lnTo>
                  <a:cubicBezTo>
                    <a:pt x="4505175" y="0"/>
                    <a:pt x="4561055" y="55880"/>
                    <a:pt x="4561055" y="124460"/>
                  </a:cubicBezTo>
                  <a:lnTo>
                    <a:pt x="4561055" y="535940"/>
                  </a:lnTo>
                  <a:cubicBezTo>
                    <a:pt x="4561055" y="604520"/>
                    <a:pt x="4505175" y="660400"/>
                    <a:pt x="4436595" y="660400"/>
                  </a:cubicBezTo>
                  <a:close/>
                </a:path>
              </a:pathLst>
            </a:custGeom>
            <a:solidFill>
              <a:srgbClr val="9695FF"/>
            </a:solidFill>
          </p:spPr>
        </p:sp>
      </p:grpSp>
      <p:sp>
        <p:nvSpPr>
          <p:cNvPr name="AutoShape 15" id="15"/>
          <p:cNvSpPr/>
          <p:nvPr/>
        </p:nvSpPr>
        <p:spPr>
          <a:xfrm rot="-10800000">
            <a:off x="1234036" y="7818052"/>
            <a:ext cx="281189" cy="0"/>
          </a:xfrm>
          <a:prstGeom prst="line">
            <a:avLst/>
          </a:prstGeom>
          <a:ln cap="flat" w="9525">
            <a:solidFill>
              <a:srgbClr val="FFFFFF"/>
            </a:solidFill>
            <a:prstDash val="solid"/>
            <a:headEnd type="none" len="sm" w="sm"/>
            <a:tailEnd type="none" len="sm" w="sm"/>
          </a:ln>
        </p:spPr>
      </p:sp>
      <p:sp>
        <p:nvSpPr>
          <p:cNvPr name="TextBox 16" id="16"/>
          <p:cNvSpPr txBox="true"/>
          <p:nvPr/>
        </p:nvSpPr>
        <p:spPr>
          <a:xfrm rot="0">
            <a:off x="1234036" y="5048944"/>
            <a:ext cx="6139046" cy="2769108"/>
          </a:xfrm>
          <a:prstGeom prst="rect">
            <a:avLst/>
          </a:prstGeom>
        </p:spPr>
        <p:txBody>
          <a:bodyPr anchor="t" rtlCol="false" tIns="0" lIns="0" bIns="0" rIns="0">
            <a:spAutoFit/>
          </a:bodyPr>
          <a:lstStyle/>
          <a:p>
            <a:pPr>
              <a:lnSpc>
                <a:spcPts val="7235"/>
              </a:lnSpc>
            </a:pPr>
            <a:r>
              <a:rPr lang="en-US" sz="6699">
                <a:solidFill>
                  <a:srgbClr val="FFFFFF"/>
                </a:solidFill>
                <a:latin typeface="HK Grotesk Bold"/>
              </a:rPr>
              <a:t>Real Life Implementation Perspectives</a:t>
            </a:r>
          </a:p>
        </p:txBody>
      </p:sp>
      <p:sp>
        <p:nvSpPr>
          <p:cNvPr name="TextBox 17" id="17"/>
          <p:cNvSpPr txBox="true"/>
          <p:nvPr/>
        </p:nvSpPr>
        <p:spPr>
          <a:xfrm rot="0">
            <a:off x="1234036" y="8087360"/>
            <a:ext cx="6319251" cy="976630"/>
          </a:xfrm>
          <a:prstGeom prst="rect">
            <a:avLst/>
          </a:prstGeom>
        </p:spPr>
        <p:txBody>
          <a:bodyPr anchor="t" rtlCol="false" tIns="0" lIns="0" bIns="0" rIns="0">
            <a:spAutoFit/>
          </a:bodyPr>
          <a:lstStyle/>
          <a:p>
            <a:pPr>
              <a:lnSpc>
                <a:spcPts val="3919"/>
              </a:lnSpc>
            </a:pPr>
            <a:r>
              <a:rPr lang="en-US" sz="2799">
                <a:solidFill>
                  <a:srgbClr val="FFFFFF"/>
                </a:solidFill>
                <a:latin typeface="HK Grotesk Light"/>
              </a:rPr>
              <a:t>Real Life Implementation Perspectives which we came up as group decision</a:t>
            </a:r>
          </a:p>
        </p:txBody>
      </p:sp>
      <p:sp>
        <p:nvSpPr>
          <p:cNvPr name="TextBox 18" id="18"/>
          <p:cNvSpPr txBox="true"/>
          <p:nvPr/>
        </p:nvSpPr>
        <p:spPr>
          <a:xfrm rot="0">
            <a:off x="13396798" y="1154460"/>
            <a:ext cx="4581024" cy="2308098"/>
          </a:xfrm>
          <a:prstGeom prst="rect">
            <a:avLst/>
          </a:prstGeom>
        </p:spPr>
        <p:txBody>
          <a:bodyPr anchor="t" rtlCol="false" tIns="0" lIns="0" bIns="0" rIns="0">
            <a:spAutoFit/>
          </a:bodyPr>
          <a:lstStyle/>
          <a:p>
            <a:pPr algn="just">
              <a:lnSpc>
                <a:spcPts val="2091"/>
              </a:lnSpc>
            </a:pPr>
            <a:r>
              <a:rPr lang="en-US" sz="1700">
                <a:solidFill>
                  <a:srgbClr val="FFFFFF"/>
                </a:solidFill>
                <a:latin typeface="HK Grotesk Light"/>
              </a:rPr>
              <a:t>Due to the large no. of payment methods available nowadays is users are scattered some might use G-Pay, debit card, or credit card.</a:t>
            </a:r>
          </a:p>
          <a:p>
            <a:pPr algn="just">
              <a:lnSpc>
                <a:spcPts val="2091"/>
              </a:lnSpc>
            </a:pPr>
            <a:r>
              <a:rPr lang="en-US" sz="1700">
                <a:solidFill>
                  <a:srgbClr val="FFFFFF"/>
                </a:solidFill>
                <a:latin typeface="HK Grotesk Light"/>
              </a:rPr>
              <a:t>Therefore we have given various range of payment option available. </a:t>
            </a:r>
          </a:p>
          <a:p>
            <a:pPr algn="just">
              <a:lnSpc>
                <a:spcPts val="2091"/>
              </a:lnSpc>
            </a:pPr>
            <a:r>
              <a:rPr lang="en-US" sz="1700">
                <a:solidFill>
                  <a:srgbClr val="FFFFFF"/>
                </a:solidFill>
                <a:latin typeface="HK Grotesk Light"/>
              </a:rPr>
              <a:t>Also for users using a debit card and credit card, we added a feature that can remember card details so the user doesn't have to enter them every time for making a payment.</a:t>
            </a:r>
          </a:p>
        </p:txBody>
      </p:sp>
      <p:sp>
        <p:nvSpPr>
          <p:cNvPr name="TextBox 19" id="19"/>
          <p:cNvSpPr txBox="true"/>
          <p:nvPr/>
        </p:nvSpPr>
        <p:spPr>
          <a:xfrm rot="0">
            <a:off x="13396798" y="4104132"/>
            <a:ext cx="4581024" cy="2488692"/>
          </a:xfrm>
          <a:prstGeom prst="rect">
            <a:avLst/>
          </a:prstGeom>
        </p:spPr>
        <p:txBody>
          <a:bodyPr anchor="t" rtlCol="false" tIns="0" lIns="0" bIns="0" rIns="0">
            <a:spAutoFit/>
          </a:bodyPr>
          <a:lstStyle/>
          <a:p>
            <a:pPr algn="just">
              <a:lnSpc>
                <a:spcPts val="2214"/>
              </a:lnSpc>
            </a:pPr>
            <a:r>
              <a:rPr lang="en-US" sz="1800">
                <a:solidFill>
                  <a:srgbClr val="FFFFFF"/>
                </a:solidFill>
                <a:latin typeface="HK Grotesk Light"/>
              </a:rPr>
              <a:t>Many times what happens is that 3rd parties give glimpses of the PG and basic facilities available in the PG. </a:t>
            </a:r>
          </a:p>
          <a:p>
            <a:pPr algn="just">
              <a:lnSpc>
                <a:spcPts val="2214"/>
              </a:lnSpc>
            </a:pPr>
            <a:r>
              <a:rPr lang="en-US" sz="1800">
                <a:solidFill>
                  <a:srgbClr val="FFFFFF"/>
                </a:solidFill>
                <a:latin typeface="HK Grotesk Light"/>
              </a:rPr>
              <a:t>But if the user wants to know details in real depth then connecting the user with the owner with help of the chat feature helps the user get more clarity over facilities, rules, regulations, and many more.</a:t>
            </a:r>
          </a:p>
          <a:p>
            <a:pPr algn="just">
              <a:lnSpc>
                <a:spcPts val="2214"/>
              </a:lnSpc>
            </a:pPr>
          </a:p>
        </p:txBody>
      </p:sp>
      <p:sp>
        <p:nvSpPr>
          <p:cNvPr name="TextBox 20" id="20"/>
          <p:cNvSpPr txBox="true"/>
          <p:nvPr/>
        </p:nvSpPr>
        <p:spPr>
          <a:xfrm rot="0">
            <a:off x="13396798" y="7486459"/>
            <a:ext cx="4581024" cy="1773936"/>
          </a:xfrm>
          <a:prstGeom prst="rect">
            <a:avLst/>
          </a:prstGeom>
        </p:spPr>
        <p:txBody>
          <a:bodyPr anchor="t" rtlCol="false" tIns="0" lIns="0" bIns="0" rIns="0">
            <a:spAutoFit/>
          </a:bodyPr>
          <a:lstStyle/>
          <a:p>
            <a:pPr algn="just">
              <a:lnSpc>
                <a:spcPts val="2337"/>
              </a:lnSpc>
            </a:pPr>
            <a:r>
              <a:rPr lang="en-US" sz="1900">
                <a:solidFill>
                  <a:srgbClr val="FFFFFF"/>
                </a:solidFill>
                <a:latin typeface="HK Grotesk Light"/>
              </a:rPr>
              <a:t>Many times, users might not like the social notifications or notifications at all then we came with option that if user doesn't want notification at all then he can deactivate all notifications.</a:t>
            </a:r>
          </a:p>
          <a:p>
            <a:pPr algn="just">
              <a:lnSpc>
                <a:spcPts val="2337"/>
              </a:lnSpc>
            </a:pPr>
          </a:p>
        </p:txBody>
      </p:sp>
      <p:sp>
        <p:nvSpPr>
          <p:cNvPr name="TextBox 21" id="21"/>
          <p:cNvSpPr txBox="true"/>
          <p:nvPr/>
        </p:nvSpPr>
        <p:spPr>
          <a:xfrm rot="0">
            <a:off x="8407343" y="1564112"/>
            <a:ext cx="2800996" cy="335026"/>
          </a:xfrm>
          <a:prstGeom prst="rect">
            <a:avLst/>
          </a:prstGeom>
        </p:spPr>
        <p:txBody>
          <a:bodyPr anchor="t" rtlCol="false" tIns="0" lIns="0" bIns="0" rIns="0">
            <a:spAutoFit/>
          </a:bodyPr>
          <a:lstStyle/>
          <a:p>
            <a:pPr algn="ctr">
              <a:lnSpc>
                <a:spcPts val="2552"/>
              </a:lnSpc>
            </a:pPr>
            <a:r>
              <a:rPr lang="en-US" sz="2200">
                <a:solidFill>
                  <a:srgbClr val="FFFFFF"/>
                </a:solidFill>
                <a:latin typeface="HK Grotesk Bold"/>
              </a:rPr>
              <a:t>Implementation - 1 </a:t>
            </a:r>
          </a:p>
        </p:txBody>
      </p:sp>
      <p:sp>
        <p:nvSpPr>
          <p:cNvPr name="TextBox 22" id="22"/>
          <p:cNvSpPr txBox="true"/>
          <p:nvPr/>
        </p:nvSpPr>
        <p:spPr>
          <a:xfrm rot="0">
            <a:off x="8407343" y="4326632"/>
            <a:ext cx="2800996" cy="335026"/>
          </a:xfrm>
          <a:prstGeom prst="rect">
            <a:avLst/>
          </a:prstGeom>
        </p:spPr>
        <p:txBody>
          <a:bodyPr anchor="t" rtlCol="false" tIns="0" lIns="0" bIns="0" rIns="0">
            <a:spAutoFit/>
          </a:bodyPr>
          <a:lstStyle/>
          <a:p>
            <a:pPr algn="ctr">
              <a:lnSpc>
                <a:spcPts val="2552"/>
              </a:lnSpc>
            </a:pPr>
            <a:r>
              <a:rPr lang="en-US" sz="2200">
                <a:solidFill>
                  <a:srgbClr val="FFFFFF"/>
                </a:solidFill>
                <a:latin typeface="HK Grotesk Bold"/>
              </a:rPr>
              <a:t>Implementation - 2</a:t>
            </a:r>
          </a:p>
        </p:txBody>
      </p:sp>
      <p:sp>
        <p:nvSpPr>
          <p:cNvPr name="TextBox 23" id="23"/>
          <p:cNvSpPr txBox="true"/>
          <p:nvPr/>
        </p:nvSpPr>
        <p:spPr>
          <a:xfrm rot="0">
            <a:off x="8407343" y="7064239"/>
            <a:ext cx="2800996" cy="335026"/>
          </a:xfrm>
          <a:prstGeom prst="rect">
            <a:avLst/>
          </a:prstGeom>
        </p:spPr>
        <p:txBody>
          <a:bodyPr anchor="t" rtlCol="false" tIns="0" lIns="0" bIns="0" rIns="0">
            <a:spAutoFit/>
          </a:bodyPr>
          <a:lstStyle/>
          <a:p>
            <a:pPr algn="ctr">
              <a:lnSpc>
                <a:spcPts val="2552"/>
              </a:lnSpc>
            </a:pPr>
            <a:r>
              <a:rPr lang="en-US" sz="2200">
                <a:solidFill>
                  <a:srgbClr val="FFFFFF"/>
                </a:solidFill>
                <a:latin typeface="HK Grotesk Bold"/>
              </a:rPr>
              <a:t>Implementation - 3</a:t>
            </a:r>
          </a:p>
        </p:txBody>
      </p:sp>
      <p:sp>
        <p:nvSpPr>
          <p:cNvPr name="TextBox 24" id="24"/>
          <p:cNvSpPr txBox="true"/>
          <p:nvPr/>
        </p:nvSpPr>
        <p:spPr>
          <a:xfrm rot="0">
            <a:off x="10401291" y="2128296"/>
            <a:ext cx="2738892" cy="1381125"/>
          </a:xfrm>
          <a:prstGeom prst="rect">
            <a:avLst/>
          </a:prstGeom>
        </p:spPr>
        <p:txBody>
          <a:bodyPr anchor="t" rtlCol="false" tIns="0" lIns="0" bIns="0" rIns="0">
            <a:spAutoFit/>
          </a:bodyPr>
          <a:lstStyle/>
          <a:p>
            <a:pPr>
              <a:lnSpc>
                <a:spcPts val="3600"/>
              </a:lnSpc>
            </a:pPr>
            <a:r>
              <a:rPr lang="en-US" sz="3000">
                <a:solidFill>
                  <a:srgbClr val="FFFFFF"/>
                </a:solidFill>
                <a:latin typeface="HK Grotesk Bold"/>
              </a:rPr>
              <a:t>Regarding Payment method</a:t>
            </a:r>
          </a:p>
        </p:txBody>
      </p:sp>
      <p:sp>
        <p:nvSpPr>
          <p:cNvPr name="TextBox 25" id="25"/>
          <p:cNvSpPr txBox="true"/>
          <p:nvPr/>
        </p:nvSpPr>
        <p:spPr>
          <a:xfrm rot="0">
            <a:off x="10401291" y="5084936"/>
            <a:ext cx="2738892" cy="923925"/>
          </a:xfrm>
          <a:prstGeom prst="rect">
            <a:avLst/>
          </a:prstGeom>
        </p:spPr>
        <p:txBody>
          <a:bodyPr anchor="t" rtlCol="false" tIns="0" lIns="0" bIns="0" rIns="0">
            <a:spAutoFit/>
          </a:bodyPr>
          <a:lstStyle/>
          <a:p>
            <a:pPr>
              <a:lnSpc>
                <a:spcPts val="3600"/>
              </a:lnSpc>
            </a:pPr>
            <a:r>
              <a:rPr lang="en-US" sz="3000">
                <a:solidFill>
                  <a:srgbClr val="FFFFFF"/>
                </a:solidFill>
                <a:latin typeface="HK Grotesk Bold"/>
              </a:rPr>
              <a:t>Clarity/</a:t>
            </a:r>
          </a:p>
          <a:p>
            <a:pPr>
              <a:lnSpc>
                <a:spcPts val="3600"/>
              </a:lnSpc>
            </a:pPr>
            <a:r>
              <a:rPr lang="en-US" sz="3000">
                <a:solidFill>
                  <a:srgbClr val="FFFFFF"/>
                </a:solidFill>
                <a:latin typeface="HK Grotesk Bold"/>
              </a:rPr>
              <a:t>In-depth info</a:t>
            </a:r>
          </a:p>
        </p:txBody>
      </p:sp>
      <p:sp>
        <p:nvSpPr>
          <p:cNvPr name="TextBox 26" id="26"/>
          <p:cNvSpPr txBox="true"/>
          <p:nvPr/>
        </p:nvSpPr>
        <p:spPr>
          <a:xfrm rot="0">
            <a:off x="10657906" y="7682865"/>
            <a:ext cx="2482277" cy="1381125"/>
          </a:xfrm>
          <a:prstGeom prst="rect">
            <a:avLst/>
          </a:prstGeom>
        </p:spPr>
        <p:txBody>
          <a:bodyPr anchor="t" rtlCol="false" tIns="0" lIns="0" bIns="0" rIns="0">
            <a:spAutoFit/>
          </a:bodyPr>
          <a:lstStyle/>
          <a:p>
            <a:pPr>
              <a:lnSpc>
                <a:spcPts val="3600"/>
              </a:lnSpc>
            </a:pPr>
            <a:r>
              <a:rPr lang="en-US" sz="3000">
                <a:solidFill>
                  <a:srgbClr val="FFFFFF"/>
                </a:solidFill>
                <a:latin typeface="HK Grotesk Bold"/>
              </a:rPr>
              <a:t>Huge number of Notifications.</a:t>
            </a:r>
          </a:p>
        </p:txBody>
      </p:sp>
      <p:sp>
        <p:nvSpPr>
          <p:cNvPr name="TextBox 27" id="27"/>
          <p:cNvSpPr txBox="true"/>
          <p:nvPr/>
        </p:nvSpPr>
        <p:spPr>
          <a:xfrm rot="0">
            <a:off x="1234036" y="990600"/>
            <a:ext cx="4681917" cy="502920"/>
          </a:xfrm>
          <a:prstGeom prst="rect">
            <a:avLst/>
          </a:prstGeom>
        </p:spPr>
        <p:txBody>
          <a:bodyPr anchor="t" rtlCol="false" tIns="0" lIns="0" bIns="0" rIns="0">
            <a:spAutoFit/>
          </a:bodyPr>
          <a:lstStyle/>
          <a:p>
            <a:pPr>
              <a:lnSpc>
                <a:spcPts val="4184"/>
              </a:lnSpc>
            </a:pPr>
            <a:r>
              <a:rPr lang="en-US" sz="3099">
                <a:solidFill>
                  <a:srgbClr val="FFFFFF"/>
                </a:solidFill>
                <a:latin typeface="Sukar Black"/>
              </a:rPr>
              <a:t>Smart PG Finder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F2044"/>
        </a:solidFill>
      </p:bgPr>
    </p:bg>
    <p:spTree>
      <p:nvGrpSpPr>
        <p:cNvPr id="1" name=""/>
        <p:cNvGrpSpPr/>
        <p:nvPr/>
      </p:nvGrpSpPr>
      <p:grpSpPr>
        <a:xfrm>
          <a:off x="0" y="0"/>
          <a:ext cx="0" cy="0"/>
          <a:chOff x="0" y="0"/>
          <a:chExt cx="0" cy="0"/>
        </a:xfrm>
      </p:grpSpPr>
      <p:pic>
        <p:nvPicPr>
          <p:cNvPr name="Picture 2" id="2">
            <a:hlinkClick r:id="rId3"/>
          </p:cNvPr>
          <p:cNvPicPr>
            <a:picLocks noChangeAspect="true"/>
          </p:cNvPicPr>
          <p:nvPr/>
        </p:nvPicPr>
        <p:blipFill>
          <a:blip r:embed="rId2"/>
          <a:srcRect l="4003" t="18938" r="1681" b="17021"/>
          <a:stretch>
            <a:fillRect/>
          </a:stretch>
        </p:blipFill>
        <p:spPr>
          <a:xfrm flipH="false" flipV="false" rot="0">
            <a:off x="1028700" y="2402253"/>
            <a:ext cx="16230600" cy="7349427"/>
          </a:xfrm>
          <a:prstGeom prst="rect">
            <a:avLst/>
          </a:prstGeom>
        </p:spPr>
      </p:pic>
      <p:sp>
        <p:nvSpPr>
          <p:cNvPr name="TextBox 3" id="3"/>
          <p:cNvSpPr txBox="true"/>
          <p:nvPr/>
        </p:nvSpPr>
        <p:spPr>
          <a:xfrm rot="0">
            <a:off x="1028700" y="1047750"/>
            <a:ext cx="4796217" cy="935355"/>
          </a:xfrm>
          <a:prstGeom prst="rect">
            <a:avLst/>
          </a:prstGeom>
        </p:spPr>
        <p:txBody>
          <a:bodyPr anchor="t" rtlCol="false" tIns="0" lIns="0" bIns="0" rIns="0">
            <a:spAutoFit/>
          </a:bodyPr>
          <a:lstStyle/>
          <a:p>
            <a:pPr>
              <a:lnSpc>
                <a:spcPts val="7244"/>
              </a:lnSpc>
            </a:pPr>
            <a:r>
              <a:rPr lang="en-US" u="sng" sz="6300">
                <a:solidFill>
                  <a:srgbClr val="FFFFFF"/>
                </a:solidFill>
                <a:latin typeface="HK Grotesk Bold"/>
              </a:rPr>
              <a:t>Project Video</a:t>
            </a:r>
          </a:p>
        </p:txBody>
      </p:sp>
      <p:sp>
        <p:nvSpPr>
          <p:cNvPr name="TextBox 4" id="4"/>
          <p:cNvSpPr txBox="true"/>
          <p:nvPr/>
        </p:nvSpPr>
        <p:spPr>
          <a:xfrm rot="0">
            <a:off x="12577383" y="1235392"/>
            <a:ext cx="4681917" cy="502920"/>
          </a:xfrm>
          <a:prstGeom prst="rect">
            <a:avLst/>
          </a:prstGeom>
        </p:spPr>
        <p:txBody>
          <a:bodyPr anchor="t" rtlCol="false" tIns="0" lIns="0" bIns="0" rIns="0">
            <a:spAutoFit/>
          </a:bodyPr>
          <a:lstStyle/>
          <a:p>
            <a:pPr algn="r">
              <a:lnSpc>
                <a:spcPts val="4184"/>
              </a:lnSpc>
            </a:pPr>
            <a:r>
              <a:rPr lang="en-US" sz="3099">
                <a:solidFill>
                  <a:srgbClr val="FFFFFF"/>
                </a:solidFill>
                <a:latin typeface="Sukar Black"/>
              </a:rPr>
              <a:t>Smart PG Finder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F20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7394" r="17368" b="23642"/>
          <a:stretch>
            <a:fillRect/>
          </a:stretch>
        </p:blipFill>
        <p:spPr>
          <a:xfrm flipH="false" flipV="false" rot="0">
            <a:off x="0" y="3876825"/>
            <a:ext cx="18288000" cy="6410175"/>
          </a:xfrm>
          <a:prstGeom prst="rect">
            <a:avLst/>
          </a:prstGeom>
        </p:spPr>
      </p:pic>
      <p:grpSp>
        <p:nvGrpSpPr>
          <p:cNvPr name="Group 3" id="3"/>
          <p:cNvGrpSpPr/>
          <p:nvPr/>
        </p:nvGrpSpPr>
        <p:grpSpPr>
          <a:xfrm rot="0">
            <a:off x="1217339" y="3156701"/>
            <a:ext cx="5650620" cy="1440248"/>
            <a:chOff x="0" y="0"/>
            <a:chExt cx="2590990" cy="660400"/>
          </a:xfrm>
        </p:grpSpPr>
        <p:sp>
          <p:nvSpPr>
            <p:cNvPr name="Freeform 4" id="4"/>
            <p:cNvSpPr/>
            <p:nvPr/>
          </p:nvSpPr>
          <p:spPr>
            <a:xfrm>
              <a:off x="0" y="0"/>
              <a:ext cx="2590990" cy="660400"/>
            </a:xfrm>
            <a:custGeom>
              <a:avLst/>
              <a:gdLst/>
              <a:ahLst/>
              <a:cxnLst/>
              <a:rect r="r" b="b" t="t" l="l"/>
              <a:pathLst>
                <a:path h="660400" w="2590990">
                  <a:moveTo>
                    <a:pt x="2466530" y="660400"/>
                  </a:moveTo>
                  <a:lnTo>
                    <a:pt x="124460" y="660400"/>
                  </a:lnTo>
                  <a:cubicBezTo>
                    <a:pt x="55880" y="660400"/>
                    <a:pt x="0" y="604520"/>
                    <a:pt x="0" y="535940"/>
                  </a:cubicBezTo>
                  <a:lnTo>
                    <a:pt x="0" y="124460"/>
                  </a:lnTo>
                  <a:cubicBezTo>
                    <a:pt x="0" y="55880"/>
                    <a:pt x="55880" y="0"/>
                    <a:pt x="124460" y="0"/>
                  </a:cubicBezTo>
                  <a:lnTo>
                    <a:pt x="2466530" y="0"/>
                  </a:lnTo>
                  <a:cubicBezTo>
                    <a:pt x="2535110" y="0"/>
                    <a:pt x="2590990" y="55880"/>
                    <a:pt x="2590990" y="124460"/>
                  </a:cubicBezTo>
                  <a:lnTo>
                    <a:pt x="2590990" y="535940"/>
                  </a:lnTo>
                  <a:cubicBezTo>
                    <a:pt x="2590990" y="604520"/>
                    <a:pt x="2535110" y="660400"/>
                    <a:pt x="2466530" y="660400"/>
                  </a:cubicBezTo>
                  <a:close/>
                </a:path>
              </a:pathLst>
            </a:custGeom>
            <a:solidFill>
              <a:srgbClr val="9695FF"/>
            </a:solidFill>
          </p:spPr>
        </p:sp>
      </p:grpSp>
      <p:grpSp>
        <p:nvGrpSpPr>
          <p:cNvPr name="Group 5" id="5"/>
          <p:cNvGrpSpPr/>
          <p:nvPr/>
        </p:nvGrpSpPr>
        <p:grpSpPr>
          <a:xfrm rot="0">
            <a:off x="6318690" y="3156701"/>
            <a:ext cx="5650620" cy="1440248"/>
            <a:chOff x="0" y="0"/>
            <a:chExt cx="2590990" cy="660400"/>
          </a:xfrm>
        </p:grpSpPr>
        <p:sp>
          <p:nvSpPr>
            <p:cNvPr name="Freeform 6" id="6"/>
            <p:cNvSpPr/>
            <p:nvPr/>
          </p:nvSpPr>
          <p:spPr>
            <a:xfrm>
              <a:off x="0" y="0"/>
              <a:ext cx="2590990" cy="660400"/>
            </a:xfrm>
            <a:custGeom>
              <a:avLst/>
              <a:gdLst/>
              <a:ahLst/>
              <a:cxnLst/>
              <a:rect r="r" b="b" t="t" l="l"/>
              <a:pathLst>
                <a:path h="660400" w="2590990">
                  <a:moveTo>
                    <a:pt x="2466530" y="660400"/>
                  </a:moveTo>
                  <a:lnTo>
                    <a:pt x="124460" y="660400"/>
                  </a:lnTo>
                  <a:cubicBezTo>
                    <a:pt x="55880" y="660400"/>
                    <a:pt x="0" y="604520"/>
                    <a:pt x="0" y="535940"/>
                  </a:cubicBezTo>
                  <a:lnTo>
                    <a:pt x="0" y="124460"/>
                  </a:lnTo>
                  <a:cubicBezTo>
                    <a:pt x="0" y="55880"/>
                    <a:pt x="55880" y="0"/>
                    <a:pt x="124460" y="0"/>
                  </a:cubicBezTo>
                  <a:lnTo>
                    <a:pt x="2466530" y="0"/>
                  </a:lnTo>
                  <a:cubicBezTo>
                    <a:pt x="2535110" y="0"/>
                    <a:pt x="2590990" y="55880"/>
                    <a:pt x="2590990" y="124460"/>
                  </a:cubicBezTo>
                  <a:lnTo>
                    <a:pt x="2590990" y="535940"/>
                  </a:lnTo>
                  <a:cubicBezTo>
                    <a:pt x="2590990" y="604520"/>
                    <a:pt x="2535110" y="660400"/>
                    <a:pt x="2466530" y="660400"/>
                  </a:cubicBezTo>
                  <a:close/>
                </a:path>
              </a:pathLst>
            </a:custGeom>
            <a:solidFill>
              <a:srgbClr val="6968D4"/>
            </a:solidFill>
          </p:spPr>
        </p:sp>
      </p:grpSp>
      <p:grpSp>
        <p:nvGrpSpPr>
          <p:cNvPr name="Group 7" id="7"/>
          <p:cNvGrpSpPr/>
          <p:nvPr/>
        </p:nvGrpSpPr>
        <p:grpSpPr>
          <a:xfrm rot="0">
            <a:off x="11420040" y="3156701"/>
            <a:ext cx="5650620" cy="1440248"/>
            <a:chOff x="0" y="0"/>
            <a:chExt cx="2590990" cy="660400"/>
          </a:xfrm>
        </p:grpSpPr>
        <p:sp>
          <p:nvSpPr>
            <p:cNvPr name="Freeform 8" id="8"/>
            <p:cNvSpPr/>
            <p:nvPr/>
          </p:nvSpPr>
          <p:spPr>
            <a:xfrm>
              <a:off x="0" y="0"/>
              <a:ext cx="2590990" cy="660400"/>
            </a:xfrm>
            <a:custGeom>
              <a:avLst/>
              <a:gdLst/>
              <a:ahLst/>
              <a:cxnLst/>
              <a:rect r="r" b="b" t="t" l="l"/>
              <a:pathLst>
                <a:path h="660400" w="2590990">
                  <a:moveTo>
                    <a:pt x="2466530" y="660400"/>
                  </a:moveTo>
                  <a:lnTo>
                    <a:pt x="124460" y="660400"/>
                  </a:lnTo>
                  <a:cubicBezTo>
                    <a:pt x="55880" y="660400"/>
                    <a:pt x="0" y="604520"/>
                    <a:pt x="0" y="535940"/>
                  </a:cubicBezTo>
                  <a:lnTo>
                    <a:pt x="0" y="124460"/>
                  </a:lnTo>
                  <a:cubicBezTo>
                    <a:pt x="0" y="55880"/>
                    <a:pt x="55880" y="0"/>
                    <a:pt x="124460" y="0"/>
                  </a:cubicBezTo>
                  <a:lnTo>
                    <a:pt x="2466530" y="0"/>
                  </a:lnTo>
                  <a:cubicBezTo>
                    <a:pt x="2535110" y="0"/>
                    <a:pt x="2590990" y="55880"/>
                    <a:pt x="2590990" y="124460"/>
                  </a:cubicBezTo>
                  <a:lnTo>
                    <a:pt x="2590990" y="535940"/>
                  </a:lnTo>
                  <a:cubicBezTo>
                    <a:pt x="2590990" y="604520"/>
                    <a:pt x="2535110" y="660400"/>
                    <a:pt x="2466530" y="660400"/>
                  </a:cubicBezTo>
                  <a:close/>
                </a:path>
              </a:pathLst>
            </a:custGeom>
            <a:solidFill>
              <a:srgbClr val="484995"/>
            </a:solidFill>
          </p:spPr>
        </p:sp>
      </p:grpSp>
      <p:sp>
        <p:nvSpPr>
          <p:cNvPr name="AutoShape 9" id="9"/>
          <p:cNvSpPr/>
          <p:nvPr/>
        </p:nvSpPr>
        <p:spPr>
          <a:xfrm rot="-5400000">
            <a:off x="471278" y="5855303"/>
            <a:ext cx="1501648" cy="0"/>
          </a:xfrm>
          <a:prstGeom prst="line">
            <a:avLst/>
          </a:prstGeom>
          <a:ln cap="flat" w="9525">
            <a:solidFill>
              <a:srgbClr val="FFFFFF"/>
            </a:solidFill>
            <a:prstDash val="solid"/>
            <a:headEnd type="none" len="sm" w="sm"/>
            <a:tailEnd type="none" len="sm" w="sm"/>
          </a:ln>
        </p:spPr>
      </p:sp>
      <p:sp>
        <p:nvSpPr>
          <p:cNvPr name="AutoShape 10" id="10"/>
          <p:cNvSpPr/>
          <p:nvPr/>
        </p:nvSpPr>
        <p:spPr>
          <a:xfrm rot="-5400000">
            <a:off x="5572628" y="5855303"/>
            <a:ext cx="1501648" cy="0"/>
          </a:xfrm>
          <a:prstGeom prst="line">
            <a:avLst/>
          </a:prstGeom>
          <a:ln cap="flat" w="9525">
            <a:solidFill>
              <a:srgbClr val="FFFFFF"/>
            </a:solidFill>
            <a:prstDash val="solid"/>
            <a:headEnd type="none" len="sm" w="sm"/>
            <a:tailEnd type="none" len="sm" w="sm"/>
          </a:ln>
        </p:spPr>
      </p:sp>
      <p:sp>
        <p:nvSpPr>
          <p:cNvPr name="AutoShape 11" id="11"/>
          <p:cNvSpPr/>
          <p:nvPr/>
        </p:nvSpPr>
        <p:spPr>
          <a:xfrm rot="-5400000">
            <a:off x="10673979" y="5855303"/>
            <a:ext cx="1501648" cy="0"/>
          </a:xfrm>
          <a:prstGeom prst="line">
            <a:avLst/>
          </a:prstGeom>
          <a:ln cap="flat" w="9525">
            <a:solidFill>
              <a:srgbClr val="FFFFFF"/>
            </a:solidFill>
            <a:prstDash val="solid"/>
            <a:headEnd type="none" len="sm" w="sm"/>
            <a:tailEnd type="none" len="sm" w="sm"/>
          </a:ln>
        </p:spPr>
      </p:sp>
      <p:sp>
        <p:nvSpPr>
          <p:cNvPr name="TextBox 12" id="12"/>
          <p:cNvSpPr txBox="true"/>
          <p:nvPr/>
        </p:nvSpPr>
        <p:spPr>
          <a:xfrm rot="0">
            <a:off x="1822096" y="3575899"/>
            <a:ext cx="3662965" cy="611378"/>
          </a:xfrm>
          <a:prstGeom prst="rect">
            <a:avLst/>
          </a:prstGeom>
        </p:spPr>
        <p:txBody>
          <a:bodyPr anchor="t" rtlCol="false" tIns="0" lIns="0" bIns="0" rIns="0">
            <a:spAutoFit/>
          </a:bodyPr>
          <a:lstStyle/>
          <a:p>
            <a:pPr>
              <a:lnSpc>
                <a:spcPts val="4756"/>
              </a:lnSpc>
            </a:pPr>
            <a:r>
              <a:rPr lang="en-US" sz="4100">
                <a:solidFill>
                  <a:srgbClr val="FFFFFF"/>
                </a:solidFill>
                <a:latin typeface="HK Grotesk Bold"/>
              </a:rPr>
              <a:t>Learning - 1</a:t>
            </a:r>
          </a:p>
        </p:txBody>
      </p:sp>
      <p:sp>
        <p:nvSpPr>
          <p:cNvPr name="TextBox 13" id="13"/>
          <p:cNvSpPr txBox="true"/>
          <p:nvPr/>
        </p:nvSpPr>
        <p:spPr>
          <a:xfrm rot="0">
            <a:off x="6867960" y="3575899"/>
            <a:ext cx="4355826" cy="611378"/>
          </a:xfrm>
          <a:prstGeom prst="rect">
            <a:avLst/>
          </a:prstGeom>
        </p:spPr>
        <p:txBody>
          <a:bodyPr anchor="t" rtlCol="false" tIns="0" lIns="0" bIns="0" rIns="0">
            <a:spAutoFit/>
          </a:bodyPr>
          <a:lstStyle/>
          <a:p>
            <a:pPr>
              <a:lnSpc>
                <a:spcPts val="4756"/>
              </a:lnSpc>
            </a:pPr>
            <a:r>
              <a:rPr lang="en-US" sz="4100">
                <a:solidFill>
                  <a:srgbClr val="FFFFFF"/>
                </a:solidFill>
                <a:latin typeface="HK Grotesk Bold"/>
              </a:rPr>
              <a:t>Learning - 2</a:t>
            </a:r>
          </a:p>
        </p:txBody>
      </p:sp>
      <p:sp>
        <p:nvSpPr>
          <p:cNvPr name="TextBox 14" id="14"/>
          <p:cNvSpPr txBox="true"/>
          <p:nvPr/>
        </p:nvSpPr>
        <p:spPr>
          <a:xfrm rot="0">
            <a:off x="11969310" y="3575899"/>
            <a:ext cx="4612441" cy="611378"/>
          </a:xfrm>
          <a:prstGeom prst="rect">
            <a:avLst/>
          </a:prstGeom>
        </p:spPr>
        <p:txBody>
          <a:bodyPr anchor="t" rtlCol="false" tIns="0" lIns="0" bIns="0" rIns="0">
            <a:spAutoFit/>
          </a:bodyPr>
          <a:lstStyle/>
          <a:p>
            <a:pPr>
              <a:lnSpc>
                <a:spcPts val="4756"/>
              </a:lnSpc>
            </a:pPr>
            <a:r>
              <a:rPr lang="en-US" sz="4100">
                <a:solidFill>
                  <a:srgbClr val="FFFFFF"/>
                </a:solidFill>
                <a:latin typeface="HK Grotesk Bold"/>
              </a:rPr>
              <a:t>Learning - 3</a:t>
            </a:r>
          </a:p>
        </p:txBody>
      </p:sp>
      <p:sp>
        <p:nvSpPr>
          <p:cNvPr name="TextBox 15" id="15"/>
          <p:cNvSpPr txBox="true"/>
          <p:nvPr/>
        </p:nvSpPr>
        <p:spPr>
          <a:xfrm rot="0">
            <a:off x="1217339" y="1839005"/>
            <a:ext cx="14932515" cy="696595"/>
          </a:xfrm>
          <a:prstGeom prst="rect">
            <a:avLst/>
          </a:prstGeom>
        </p:spPr>
        <p:txBody>
          <a:bodyPr anchor="t" rtlCol="false" tIns="0" lIns="0" bIns="0" rIns="0">
            <a:spAutoFit/>
          </a:bodyPr>
          <a:lstStyle/>
          <a:p>
            <a:pPr>
              <a:lnSpc>
                <a:spcPts val="5405"/>
              </a:lnSpc>
            </a:pPr>
            <a:r>
              <a:rPr lang="en-US" u="sng" sz="4700">
                <a:solidFill>
                  <a:srgbClr val="FFFFFF"/>
                </a:solidFill>
                <a:latin typeface="HK Grotesk Bold"/>
              </a:rPr>
              <a:t>Learning through PBL /ENABLE Component</a:t>
            </a:r>
          </a:p>
        </p:txBody>
      </p:sp>
      <p:sp>
        <p:nvSpPr>
          <p:cNvPr name="TextBox 16" id="16"/>
          <p:cNvSpPr txBox="true"/>
          <p:nvPr/>
        </p:nvSpPr>
        <p:spPr>
          <a:xfrm rot="0">
            <a:off x="1542119" y="5187982"/>
            <a:ext cx="3724250" cy="1070483"/>
          </a:xfrm>
          <a:prstGeom prst="rect">
            <a:avLst/>
          </a:prstGeom>
        </p:spPr>
        <p:txBody>
          <a:bodyPr anchor="t" rtlCol="false" tIns="0" lIns="0" bIns="0" rIns="0">
            <a:spAutoFit/>
          </a:bodyPr>
          <a:lstStyle/>
          <a:p>
            <a:pPr>
              <a:lnSpc>
                <a:spcPts val="2806"/>
              </a:lnSpc>
            </a:pPr>
            <a:r>
              <a:rPr lang="en-US" sz="2300">
                <a:solidFill>
                  <a:srgbClr val="FFFFFF"/>
                </a:solidFill>
                <a:latin typeface="HK Grotesk Light"/>
              </a:rPr>
              <a:t>Learning about various designing tools example Adobe XD, Figma.</a:t>
            </a:r>
          </a:p>
        </p:txBody>
      </p:sp>
      <p:sp>
        <p:nvSpPr>
          <p:cNvPr name="TextBox 17" id="17"/>
          <p:cNvSpPr txBox="true"/>
          <p:nvPr/>
        </p:nvSpPr>
        <p:spPr>
          <a:xfrm rot="0">
            <a:off x="6643470" y="5187982"/>
            <a:ext cx="3883125" cy="1070483"/>
          </a:xfrm>
          <a:prstGeom prst="rect">
            <a:avLst/>
          </a:prstGeom>
        </p:spPr>
        <p:txBody>
          <a:bodyPr anchor="t" rtlCol="false" tIns="0" lIns="0" bIns="0" rIns="0">
            <a:spAutoFit/>
          </a:bodyPr>
          <a:lstStyle/>
          <a:p>
            <a:pPr>
              <a:lnSpc>
                <a:spcPts val="2806"/>
              </a:lnSpc>
            </a:pPr>
            <a:r>
              <a:rPr lang="en-US" sz="2300">
                <a:solidFill>
                  <a:srgbClr val="FFFFFF"/>
                </a:solidFill>
                <a:latin typeface="HK Grotesk Light"/>
              </a:rPr>
              <a:t>How user thinks when using an app and what is its perspective while using the application</a:t>
            </a:r>
          </a:p>
        </p:txBody>
      </p:sp>
      <p:sp>
        <p:nvSpPr>
          <p:cNvPr name="TextBox 18" id="18"/>
          <p:cNvSpPr txBox="true"/>
          <p:nvPr/>
        </p:nvSpPr>
        <p:spPr>
          <a:xfrm rot="0">
            <a:off x="11744821" y="5187982"/>
            <a:ext cx="5699290" cy="1422908"/>
          </a:xfrm>
          <a:prstGeom prst="rect">
            <a:avLst/>
          </a:prstGeom>
        </p:spPr>
        <p:txBody>
          <a:bodyPr anchor="t" rtlCol="false" tIns="0" lIns="0" bIns="0" rIns="0">
            <a:spAutoFit/>
          </a:bodyPr>
          <a:lstStyle/>
          <a:p>
            <a:pPr algn="just">
              <a:lnSpc>
                <a:spcPts val="2806"/>
              </a:lnSpc>
            </a:pPr>
            <a:r>
              <a:rPr lang="en-US" sz="2300">
                <a:solidFill>
                  <a:srgbClr val="FFFFFF"/>
                </a:solidFill>
                <a:latin typeface="HK Grotesk Light"/>
              </a:rPr>
              <a:t>Understanding between what is feasible to implement, ways to implement the mind ideas in real life with keeping understanding how interaction would be </a:t>
            </a:r>
          </a:p>
        </p:txBody>
      </p:sp>
      <p:sp>
        <p:nvSpPr>
          <p:cNvPr name="TextBox 19" id="19"/>
          <p:cNvSpPr txBox="true"/>
          <p:nvPr/>
        </p:nvSpPr>
        <p:spPr>
          <a:xfrm rot="0">
            <a:off x="1234036" y="990600"/>
            <a:ext cx="4681917" cy="502920"/>
          </a:xfrm>
          <a:prstGeom prst="rect">
            <a:avLst/>
          </a:prstGeom>
        </p:spPr>
        <p:txBody>
          <a:bodyPr anchor="t" rtlCol="false" tIns="0" lIns="0" bIns="0" rIns="0">
            <a:spAutoFit/>
          </a:bodyPr>
          <a:lstStyle/>
          <a:p>
            <a:pPr>
              <a:lnSpc>
                <a:spcPts val="4184"/>
              </a:lnSpc>
            </a:pPr>
            <a:r>
              <a:rPr lang="en-US" sz="3099">
                <a:solidFill>
                  <a:srgbClr val="FFFFFF"/>
                </a:solidFill>
                <a:latin typeface="Sukar Black"/>
              </a:rPr>
              <a:t>Smart PG Finder</a:t>
            </a:r>
          </a:p>
        </p:txBody>
      </p:sp>
      <p:grpSp>
        <p:nvGrpSpPr>
          <p:cNvPr name="Group 20" id="20"/>
          <p:cNvGrpSpPr/>
          <p:nvPr/>
        </p:nvGrpSpPr>
        <p:grpSpPr>
          <a:xfrm rot="0">
            <a:off x="6318690" y="7081913"/>
            <a:ext cx="5101351" cy="1440248"/>
            <a:chOff x="0" y="0"/>
            <a:chExt cx="2339132" cy="660400"/>
          </a:xfrm>
        </p:grpSpPr>
        <p:sp>
          <p:nvSpPr>
            <p:cNvPr name="Freeform 21" id="21"/>
            <p:cNvSpPr/>
            <p:nvPr/>
          </p:nvSpPr>
          <p:spPr>
            <a:xfrm>
              <a:off x="0" y="0"/>
              <a:ext cx="2339133" cy="660400"/>
            </a:xfrm>
            <a:custGeom>
              <a:avLst/>
              <a:gdLst/>
              <a:ahLst/>
              <a:cxnLst/>
              <a:rect r="r" b="b" t="t" l="l"/>
              <a:pathLst>
                <a:path h="660400" w="2339133">
                  <a:moveTo>
                    <a:pt x="2214672" y="660400"/>
                  </a:moveTo>
                  <a:lnTo>
                    <a:pt x="124460" y="660400"/>
                  </a:lnTo>
                  <a:cubicBezTo>
                    <a:pt x="55880" y="660400"/>
                    <a:pt x="0" y="604520"/>
                    <a:pt x="0" y="535940"/>
                  </a:cubicBezTo>
                  <a:lnTo>
                    <a:pt x="0" y="124460"/>
                  </a:lnTo>
                  <a:cubicBezTo>
                    <a:pt x="0" y="55880"/>
                    <a:pt x="55880" y="0"/>
                    <a:pt x="124460" y="0"/>
                  </a:cubicBezTo>
                  <a:lnTo>
                    <a:pt x="2214673" y="0"/>
                  </a:lnTo>
                  <a:cubicBezTo>
                    <a:pt x="2283252" y="0"/>
                    <a:pt x="2339133" y="55880"/>
                    <a:pt x="2339133" y="124460"/>
                  </a:cubicBezTo>
                  <a:lnTo>
                    <a:pt x="2339133" y="535940"/>
                  </a:lnTo>
                  <a:cubicBezTo>
                    <a:pt x="2339133" y="604520"/>
                    <a:pt x="2283252" y="660400"/>
                    <a:pt x="2214673" y="660400"/>
                  </a:cubicBezTo>
                  <a:close/>
                </a:path>
              </a:pathLst>
            </a:custGeom>
            <a:solidFill>
              <a:srgbClr val="6968D4"/>
            </a:solidFill>
          </p:spPr>
        </p:sp>
      </p:grpSp>
      <p:sp>
        <p:nvSpPr>
          <p:cNvPr name="TextBox 22" id="22"/>
          <p:cNvSpPr txBox="true"/>
          <p:nvPr/>
        </p:nvSpPr>
        <p:spPr>
          <a:xfrm rot="0">
            <a:off x="6643470" y="7501110"/>
            <a:ext cx="4355826" cy="611378"/>
          </a:xfrm>
          <a:prstGeom prst="rect">
            <a:avLst/>
          </a:prstGeom>
        </p:spPr>
        <p:txBody>
          <a:bodyPr anchor="t" rtlCol="false" tIns="0" lIns="0" bIns="0" rIns="0">
            <a:spAutoFit/>
          </a:bodyPr>
          <a:lstStyle/>
          <a:p>
            <a:pPr>
              <a:lnSpc>
                <a:spcPts val="4756"/>
              </a:lnSpc>
            </a:pPr>
            <a:r>
              <a:rPr lang="en-US" sz="4100">
                <a:solidFill>
                  <a:srgbClr val="FFFFFF"/>
                </a:solidFill>
                <a:latin typeface="HK Grotesk Bold"/>
              </a:rPr>
              <a:t>Learning - 4</a:t>
            </a:r>
          </a:p>
        </p:txBody>
      </p:sp>
      <p:sp>
        <p:nvSpPr>
          <p:cNvPr name="TextBox 23" id="23"/>
          <p:cNvSpPr txBox="true"/>
          <p:nvPr/>
        </p:nvSpPr>
        <p:spPr>
          <a:xfrm rot="0">
            <a:off x="6643470" y="8919771"/>
            <a:ext cx="4355826" cy="1070483"/>
          </a:xfrm>
          <a:prstGeom prst="rect">
            <a:avLst/>
          </a:prstGeom>
        </p:spPr>
        <p:txBody>
          <a:bodyPr anchor="t" rtlCol="false" tIns="0" lIns="0" bIns="0" rIns="0">
            <a:spAutoFit/>
          </a:bodyPr>
          <a:lstStyle/>
          <a:p>
            <a:pPr>
              <a:lnSpc>
                <a:spcPts val="2806"/>
              </a:lnSpc>
            </a:pPr>
            <a:r>
              <a:rPr lang="en-US" sz="2300">
                <a:solidFill>
                  <a:srgbClr val="FFFFFF"/>
                </a:solidFill>
                <a:latin typeface="HK Grotesk Light"/>
              </a:rPr>
              <a:t>How to understand pain points of user for a given problem and quantify and measure it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20" t="54639" r="17766" b="466"/>
          <a:stretch>
            <a:fillRect/>
          </a:stretch>
        </p:blipFill>
        <p:spPr>
          <a:xfrm>
            <a:off x="0" y="0"/>
            <a:ext cx="18288000" cy="10287000"/>
          </a:xfrm>
          <a:prstGeom prst="rect">
            <a:avLst/>
          </a:prstGeom>
        </p:spPr>
      </p:pic>
      <p:sp>
        <p:nvSpPr>
          <p:cNvPr name="TextBox 3" id="3"/>
          <p:cNvSpPr txBox="true"/>
          <p:nvPr/>
        </p:nvSpPr>
        <p:spPr>
          <a:xfrm rot="0">
            <a:off x="1274685" y="1170305"/>
            <a:ext cx="4241872" cy="985520"/>
          </a:xfrm>
          <a:prstGeom prst="rect">
            <a:avLst/>
          </a:prstGeom>
        </p:spPr>
        <p:txBody>
          <a:bodyPr anchor="t" rtlCol="false" tIns="0" lIns="0" bIns="0" rIns="0">
            <a:spAutoFit/>
          </a:bodyPr>
          <a:lstStyle/>
          <a:p>
            <a:pPr>
              <a:lnSpc>
                <a:spcPts val="7704"/>
              </a:lnSpc>
            </a:pPr>
            <a:r>
              <a:rPr lang="en-US" sz="6699">
                <a:solidFill>
                  <a:srgbClr val="FFFFFF"/>
                </a:solidFill>
                <a:latin typeface="HK Grotesk Bold"/>
              </a:rPr>
              <a:t>Thank You</a:t>
            </a:r>
          </a:p>
        </p:txBody>
      </p:sp>
      <p:grpSp>
        <p:nvGrpSpPr>
          <p:cNvPr name="Group 4" id="4"/>
          <p:cNvGrpSpPr/>
          <p:nvPr/>
        </p:nvGrpSpPr>
        <p:grpSpPr>
          <a:xfrm rot="0">
            <a:off x="5102179" y="4969382"/>
            <a:ext cx="3658660" cy="4538701"/>
            <a:chOff x="0" y="0"/>
            <a:chExt cx="1688347" cy="2094456"/>
          </a:xfrm>
        </p:grpSpPr>
        <p:sp>
          <p:nvSpPr>
            <p:cNvPr name="Freeform 5" id="5"/>
            <p:cNvSpPr/>
            <p:nvPr/>
          </p:nvSpPr>
          <p:spPr>
            <a:xfrm>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F2044"/>
            </a:solidFill>
          </p:spPr>
        </p:sp>
      </p:grpSp>
      <p:grpSp>
        <p:nvGrpSpPr>
          <p:cNvPr name="Group 6" id="6"/>
          <p:cNvGrpSpPr>
            <a:grpSpLocks noChangeAspect="true"/>
          </p:cNvGrpSpPr>
          <p:nvPr/>
        </p:nvGrpSpPr>
        <p:grpSpPr>
          <a:xfrm rot="0">
            <a:off x="5763132" y="5910981"/>
            <a:ext cx="2336753" cy="2336744"/>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7617" b="-7617"/>
              </a:stretch>
            </a:blipFill>
          </p:spPr>
        </p:sp>
      </p:grpSp>
      <p:sp>
        <p:nvSpPr>
          <p:cNvPr name="TextBox 8" id="8"/>
          <p:cNvSpPr txBox="true"/>
          <p:nvPr/>
        </p:nvSpPr>
        <p:spPr>
          <a:xfrm rot="0">
            <a:off x="5502418" y="5327330"/>
            <a:ext cx="2858180" cy="317360"/>
          </a:xfrm>
          <a:prstGeom prst="rect">
            <a:avLst/>
          </a:prstGeom>
        </p:spPr>
        <p:txBody>
          <a:bodyPr anchor="t" rtlCol="false" tIns="0" lIns="0" bIns="0" rIns="0">
            <a:spAutoFit/>
          </a:bodyPr>
          <a:lstStyle/>
          <a:p>
            <a:pPr algn="ctr">
              <a:lnSpc>
                <a:spcPts val="2562"/>
              </a:lnSpc>
            </a:pPr>
            <a:r>
              <a:rPr lang="en-US" sz="2135">
                <a:solidFill>
                  <a:srgbClr val="FFFFFF"/>
                </a:solidFill>
                <a:latin typeface="HK Grotesk Bold"/>
              </a:rPr>
              <a:t>PURVAM SHETH</a:t>
            </a:r>
          </a:p>
        </p:txBody>
      </p:sp>
      <p:sp>
        <p:nvSpPr>
          <p:cNvPr name="TextBox 9" id="9"/>
          <p:cNvSpPr txBox="true"/>
          <p:nvPr/>
        </p:nvSpPr>
        <p:spPr>
          <a:xfrm rot="0">
            <a:off x="5502418" y="8549445"/>
            <a:ext cx="2858180" cy="260398"/>
          </a:xfrm>
          <a:prstGeom prst="rect">
            <a:avLst/>
          </a:prstGeom>
        </p:spPr>
        <p:txBody>
          <a:bodyPr anchor="t" rtlCol="false" tIns="0" lIns="0" bIns="0" rIns="0">
            <a:spAutoFit/>
          </a:bodyPr>
          <a:lstStyle/>
          <a:p>
            <a:pPr algn="ctr">
              <a:lnSpc>
                <a:spcPts val="2050"/>
              </a:lnSpc>
            </a:pPr>
            <a:r>
              <a:rPr lang="en-US" sz="1708">
                <a:solidFill>
                  <a:srgbClr val="FFFFFF"/>
                </a:solidFill>
                <a:latin typeface="HK Grotesk Bold"/>
              </a:rPr>
              <a:t>AU1940151</a:t>
            </a:r>
          </a:p>
        </p:txBody>
      </p:sp>
      <p:sp>
        <p:nvSpPr>
          <p:cNvPr name="TextBox 10" id="10"/>
          <p:cNvSpPr txBox="true"/>
          <p:nvPr/>
        </p:nvSpPr>
        <p:spPr>
          <a:xfrm rot="0">
            <a:off x="5380914" y="8851716"/>
            <a:ext cx="3101189" cy="249525"/>
          </a:xfrm>
          <a:prstGeom prst="rect">
            <a:avLst/>
          </a:prstGeom>
        </p:spPr>
        <p:txBody>
          <a:bodyPr anchor="t" rtlCol="false" tIns="0" lIns="0" bIns="0" rIns="0">
            <a:spAutoFit/>
          </a:bodyPr>
          <a:lstStyle/>
          <a:p>
            <a:pPr algn="ctr">
              <a:lnSpc>
                <a:spcPts val="1980"/>
              </a:lnSpc>
            </a:pPr>
            <a:r>
              <a:rPr lang="en-US" sz="1623">
                <a:solidFill>
                  <a:srgbClr val="FFFFFF"/>
                </a:solidFill>
                <a:latin typeface="HK Grotesk Light"/>
              </a:rPr>
              <a:t>purvam.s@ahduni.edu.in</a:t>
            </a:r>
          </a:p>
        </p:txBody>
      </p:sp>
      <p:grpSp>
        <p:nvGrpSpPr>
          <p:cNvPr name="Group 11" id="11"/>
          <p:cNvGrpSpPr/>
          <p:nvPr/>
        </p:nvGrpSpPr>
        <p:grpSpPr>
          <a:xfrm rot="0">
            <a:off x="9398521" y="4969382"/>
            <a:ext cx="3658660" cy="4538701"/>
            <a:chOff x="0" y="0"/>
            <a:chExt cx="1688347" cy="2094456"/>
          </a:xfrm>
        </p:grpSpPr>
        <p:sp>
          <p:nvSpPr>
            <p:cNvPr name="Freeform 12" id="12"/>
            <p:cNvSpPr/>
            <p:nvPr/>
          </p:nvSpPr>
          <p:spPr>
            <a:xfrm>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F2044"/>
            </a:solidFill>
          </p:spPr>
        </p:sp>
      </p:grpSp>
      <p:grpSp>
        <p:nvGrpSpPr>
          <p:cNvPr name="Group 13" id="13"/>
          <p:cNvGrpSpPr>
            <a:grpSpLocks noChangeAspect="true"/>
          </p:cNvGrpSpPr>
          <p:nvPr/>
        </p:nvGrpSpPr>
        <p:grpSpPr>
          <a:xfrm rot="0">
            <a:off x="10059474" y="5910981"/>
            <a:ext cx="2336753" cy="2336744"/>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742" r="-2742" t="0" b="0"/>
              </a:stretch>
            </a:blipFill>
          </p:spPr>
        </p:sp>
      </p:grpSp>
      <p:sp>
        <p:nvSpPr>
          <p:cNvPr name="TextBox 15" id="15"/>
          <p:cNvSpPr txBox="true"/>
          <p:nvPr/>
        </p:nvSpPr>
        <p:spPr>
          <a:xfrm rot="0">
            <a:off x="9798761" y="5327330"/>
            <a:ext cx="2858180" cy="317360"/>
          </a:xfrm>
          <a:prstGeom prst="rect">
            <a:avLst/>
          </a:prstGeom>
        </p:spPr>
        <p:txBody>
          <a:bodyPr anchor="t" rtlCol="false" tIns="0" lIns="0" bIns="0" rIns="0">
            <a:spAutoFit/>
          </a:bodyPr>
          <a:lstStyle/>
          <a:p>
            <a:pPr algn="ctr">
              <a:lnSpc>
                <a:spcPts val="2562"/>
              </a:lnSpc>
            </a:pPr>
            <a:r>
              <a:rPr lang="en-US" sz="2135">
                <a:solidFill>
                  <a:srgbClr val="FFFFFF"/>
                </a:solidFill>
                <a:latin typeface="HK Grotesk Bold"/>
              </a:rPr>
              <a:t>RAJ GARIWALA</a:t>
            </a:r>
          </a:p>
        </p:txBody>
      </p:sp>
      <p:sp>
        <p:nvSpPr>
          <p:cNvPr name="TextBox 16" id="16"/>
          <p:cNvSpPr txBox="true"/>
          <p:nvPr/>
        </p:nvSpPr>
        <p:spPr>
          <a:xfrm rot="0">
            <a:off x="9798761" y="8549445"/>
            <a:ext cx="2858180" cy="260398"/>
          </a:xfrm>
          <a:prstGeom prst="rect">
            <a:avLst/>
          </a:prstGeom>
        </p:spPr>
        <p:txBody>
          <a:bodyPr anchor="t" rtlCol="false" tIns="0" lIns="0" bIns="0" rIns="0">
            <a:spAutoFit/>
          </a:bodyPr>
          <a:lstStyle/>
          <a:p>
            <a:pPr algn="ctr">
              <a:lnSpc>
                <a:spcPts val="2050"/>
              </a:lnSpc>
            </a:pPr>
            <a:r>
              <a:rPr lang="en-US" sz="1708">
                <a:solidFill>
                  <a:srgbClr val="FFFFFF"/>
                </a:solidFill>
                <a:latin typeface="HK Grotesk Bold"/>
              </a:rPr>
              <a:t>AU1940118</a:t>
            </a:r>
          </a:p>
        </p:txBody>
      </p:sp>
      <p:sp>
        <p:nvSpPr>
          <p:cNvPr name="TextBox 17" id="17"/>
          <p:cNvSpPr txBox="true"/>
          <p:nvPr/>
        </p:nvSpPr>
        <p:spPr>
          <a:xfrm rot="0">
            <a:off x="9677256" y="8851716"/>
            <a:ext cx="3101189" cy="249525"/>
          </a:xfrm>
          <a:prstGeom prst="rect">
            <a:avLst/>
          </a:prstGeom>
        </p:spPr>
        <p:txBody>
          <a:bodyPr anchor="t" rtlCol="false" tIns="0" lIns="0" bIns="0" rIns="0">
            <a:spAutoFit/>
          </a:bodyPr>
          <a:lstStyle/>
          <a:p>
            <a:pPr algn="ctr">
              <a:lnSpc>
                <a:spcPts val="1980"/>
              </a:lnSpc>
            </a:pPr>
            <a:r>
              <a:rPr lang="en-US" sz="1623">
                <a:solidFill>
                  <a:srgbClr val="FFFFFF"/>
                </a:solidFill>
                <a:latin typeface="HK Grotesk Light"/>
              </a:rPr>
              <a:t>raj.g@ahduni.edu.in</a:t>
            </a:r>
          </a:p>
        </p:txBody>
      </p:sp>
      <p:grpSp>
        <p:nvGrpSpPr>
          <p:cNvPr name="Group 18" id="18"/>
          <p:cNvGrpSpPr/>
          <p:nvPr/>
        </p:nvGrpSpPr>
        <p:grpSpPr>
          <a:xfrm rot="0">
            <a:off x="13600640" y="2155825"/>
            <a:ext cx="3658660" cy="4538701"/>
            <a:chOff x="0" y="0"/>
            <a:chExt cx="1688347" cy="2094456"/>
          </a:xfrm>
        </p:grpSpPr>
        <p:sp>
          <p:nvSpPr>
            <p:cNvPr name="Freeform 19" id="19"/>
            <p:cNvSpPr/>
            <p:nvPr/>
          </p:nvSpPr>
          <p:spPr>
            <a:xfrm>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F2044"/>
            </a:solidFill>
          </p:spPr>
        </p:sp>
      </p:grpSp>
      <p:grpSp>
        <p:nvGrpSpPr>
          <p:cNvPr name="Group 20" id="20"/>
          <p:cNvGrpSpPr>
            <a:grpSpLocks noChangeAspect="true"/>
          </p:cNvGrpSpPr>
          <p:nvPr/>
        </p:nvGrpSpPr>
        <p:grpSpPr>
          <a:xfrm rot="0">
            <a:off x="14261593" y="3097424"/>
            <a:ext cx="2336753" cy="2336744"/>
            <a:chOff x="0" y="0"/>
            <a:chExt cx="6350000" cy="6349975"/>
          </a:xfrm>
        </p:grpSpPr>
        <p:sp>
          <p:nvSpPr>
            <p:cNvPr name="Freeform 21" id="2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5993" b="-5993"/>
              </a:stretch>
            </a:blipFill>
          </p:spPr>
        </p:sp>
      </p:grpSp>
      <p:sp>
        <p:nvSpPr>
          <p:cNvPr name="TextBox 22" id="22"/>
          <p:cNvSpPr txBox="true"/>
          <p:nvPr/>
        </p:nvSpPr>
        <p:spPr>
          <a:xfrm rot="0">
            <a:off x="14000880" y="2513773"/>
            <a:ext cx="2858180" cy="317360"/>
          </a:xfrm>
          <a:prstGeom prst="rect">
            <a:avLst/>
          </a:prstGeom>
        </p:spPr>
        <p:txBody>
          <a:bodyPr anchor="t" rtlCol="false" tIns="0" lIns="0" bIns="0" rIns="0">
            <a:spAutoFit/>
          </a:bodyPr>
          <a:lstStyle/>
          <a:p>
            <a:pPr algn="ctr">
              <a:lnSpc>
                <a:spcPts val="2562"/>
              </a:lnSpc>
            </a:pPr>
            <a:r>
              <a:rPr lang="en-US" sz="2135">
                <a:solidFill>
                  <a:srgbClr val="FFFFFF"/>
                </a:solidFill>
                <a:latin typeface="HK Grotesk Bold"/>
              </a:rPr>
              <a:t>MOHIT PRAJAPATI</a:t>
            </a:r>
          </a:p>
        </p:txBody>
      </p:sp>
      <p:sp>
        <p:nvSpPr>
          <p:cNvPr name="TextBox 23" id="23"/>
          <p:cNvSpPr txBox="true"/>
          <p:nvPr/>
        </p:nvSpPr>
        <p:spPr>
          <a:xfrm rot="0">
            <a:off x="14000880" y="5735888"/>
            <a:ext cx="2858180" cy="260398"/>
          </a:xfrm>
          <a:prstGeom prst="rect">
            <a:avLst/>
          </a:prstGeom>
        </p:spPr>
        <p:txBody>
          <a:bodyPr anchor="t" rtlCol="false" tIns="0" lIns="0" bIns="0" rIns="0">
            <a:spAutoFit/>
          </a:bodyPr>
          <a:lstStyle/>
          <a:p>
            <a:pPr algn="ctr">
              <a:lnSpc>
                <a:spcPts val="2050"/>
              </a:lnSpc>
            </a:pPr>
            <a:r>
              <a:rPr lang="en-US" sz="1708">
                <a:solidFill>
                  <a:srgbClr val="FFFFFF"/>
                </a:solidFill>
                <a:latin typeface="HK Grotesk Bold"/>
              </a:rPr>
              <a:t>AU1940171</a:t>
            </a:r>
          </a:p>
        </p:txBody>
      </p:sp>
      <p:sp>
        <p:nvSpPr>
          <p:cNvPr name="TextBox 24" id="24"/>
          <p:cNvSpPr txBox="true"/>
          <p:nvPr/>
        </p:nvSpPr>
        <p:spPr>
          <a:xfrm rot="0">
            <a:off x="13879375" y="6038159"/>
            <a:ext cx="3101189" cy="249525"/>
          </a:xfrm>
          <a:prstGeom prst="rect">
            <a:avLst/>
          </a:prstGeom>
        </p:spPr>
        <p:txBody>
          <a:bodyPr anchor="t" rtlCol="false" tIns="0" lIns="0" bIns="0" rIns="0">
            <a:spAutoFit/>
          </a:bodyPr>
          <a:lstStyle/>
          <a:p>
            <a:pPr algn="ctr">
              <a:lnSpc>
                <a:spcPts val="1980"/>
              </a:lnSpc>
            </a:pPr>
            <a:r>
              <a:rPr lang="en-US" sz="1623">
                <a:solidFill>
                  <a:srgbClr val="FFFFFF"/>
                </a:solidFill>
                <a:latin typeface="HK Grotesk Light"/>
              </a:rPr>
              <a:t>mohit.p1@ahduni.edu.in</a:t>
            </a:r>
          </a:p>
        </p:txBody>
      </p:sp>
      <p:grpSp>
        <p:nvGrpSpPr>
          <p:cNvPr name="Group 25" id="25"/>
          <p:cNvGrpSpPr/>
          <p:nvPr/>
        </p:nvGrpSpPr>
        <p:grpSpPr>
          <a:xfrm rot="0">
            <a:off x="1028700" y="2155825"/>
            <a:ext cx="3658660" cy="4538701"/>
            <a:chOff x="0" y="0"/>
            <a:chExt cx="1688347" cy="2094456"/>
          </a:xfrm>
        </p:grpSpPr>
        <p:sp>
          <p:nvSpPr>
            <p:cNvPr name="Freeform 26" id="26"/>
            <p:cNvSpPr/>
            <p:nvPr/>
          </p:nvSpPr>
          <p:spPr>
            <a:xfrm>
              <a:off x="0" y="0"/>
              <a:ext cx="1688348" cy="2094456"/>
            </a:xfrm>
            <a:custGeom>
              <a:avLst/>
              <a:gdLst/>
              <a:ahLst/>
              <a:cxnLst/>
              <a:rect r="r" b="b" t="t" l="l"/>
              <a:pathLst>
                <a:path h="2094456" w="1688348">
                  <a:moveTo>
                    <a:pt x="1563887" y="2094456"/>
                  </a:moveTo>
                  <a:lnTo>
                    <a:pt x="124460" y="2094456"/>
                  </a:lnTo>
                  <a:cubicBezTo>
                    <a:pt x="55880" y="2094456"/>
                    <a:pt x="0" y="2038576"/>
                    <a:pt x="0" y="1969996"/>
                  </a:cubicBezTo>
                  <a:lnTo>
                    <a:pt x="0" y="124460"/>
                  </a:lnTo>
                  <a:cubicBezTo>
                    <a:pt x="0" y="55880"/>
                    <a:pt x="55880" y="0"/>
                    <a:pt x="124460" y="0"/>
                  </a:cubicBezTo>
                  <a:lnTo>
                    <a:pt x="1563887" y="0"/>
                  </a:lnTo>
                  <a:cubicBezTo>
                    <a:pt x="1632467" y="0"/>
                    <a:pt x="1688348" y="55880"/>
                    <a:pt x="1688348" y="124460"/>
                  </a:cubicBezTo>
                  <a:lnTo>
                    <a:pt x="1688348" y="1969996"/>
                  </a:lnTo>
                  <a:cubicBezTo>
                    <a:pt x="1688348" y="2038577"/>
                    <a:pt x="1632467" y="2094456"/>
                    <a:pt x="1563887" y="2094456"/>
                  </a:cubicBezTo>
                  <a:close/>
                </a:path>
              </a:pathLst>
            </a:custGeom>
            <a:solidFill>
              <a:srgbClr val="1F2044"/>
            </a:solidFill>
          </p:spPr>
        </p:sp>
      </p:grpSp>
      <p:grpSp>
        <p:nvGrpSpPr>
          <p:cNvPr name="Group 27" id="27"/>
          <p:cNvGrpSpPr>
            <a:grpSpLocks noChangeAspect="true"/>
          </p:cNvGrpSpPr>
          <p:nvPr/>
        </p:nvGrpSpPr>
        <p:grpSpPr>
          <a:xfrm rot="0">
            <a:off x="1689654" y="3097424"/>
            <a:ext cx="2336753" cy="2336744"/>
            <a:chOff x="0" y="0"/>
            <a:chExt cx="6350000" cy="6349975"/>
          </a:xfrm>
        </p:grpSpPr>
        <p:sp>
          <p:nvSpPr>
            <p:cNvPr name="Freeform 28" id="2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16704" b="-16704"/>
              </a:stretch>
            </a:blipFill>
          </p:spPr>
        </p:sp>
      </p:grpSp>
      <p:sp>
        <p:nvSpPr>
          <p:cNvPr name="TextBox 29" id="29"/>
          <p:cNvSpPr txBox="true"/>
          <p:nvPr/>
        </p:nvSpPr>
        <p:spPr>
          <a:xfrm rot="0">
            <a:off x="1428940" y="2513773"/>
            <a:ext cx="2858180" cy="317360"/>
          </a:xfrm>
          <a:prstGeom prst="rect">
            <a:avLst/>
          </a:prstGeom>
        </p:spPr>
        <p:txBody>
          <a:bodyPr anchor="t" rtlCol="false" tIns="0" lIns="0" bIns="0" rIns="0">
            <a:spAutoFit/>
          </a:bodyPr>
          <a:lstStyle/>
          <a:p>
            <a:pPr algn="ctr">
              <a:lnSpc>
                <a:spcPts val="2562"/>
              </a:lnSpc>
            </a:pPr>
            <a:r>
              <a:rPr lang="en-US" sz="2135">
                <a:solidFill>
                  <a:srgbClr val="FFFFFF"/>
                </a:solidFill>
                <a:latin typeface="HK Grotesk Bold"/>
              </a:rPr>
              <a:t>JAP PUROHIT</a:t>
            </a:r>
          </a:p>
        </p:txBody>
      </p:sp>
      <p:sp>
        <p:nvSpPr>
          <p:cNvPr name="TextBox 30" id="30"/>
          <p:cNvSpPr txBox="true"/>
          <p:nvPr/>
        </p:nvSpPr>
        <p:spPr>
          <a:xfrm rot="0">
            <a:off x="1428940" y="5735888"/>
            <a:ext cx="2858180" cy="260398"/>
          </a:xfrm>
          <a:prstGeom prst="rect">
            <a:avLst/>
          </a:prstGeom>
        </p:spPr>
        <p:txBody>
          <a:bodyPr anchor="t" rtlCol="false" tIns="0" lIns="0" bIns="0" rIns="0">
            <a:spAutoFit/>
          </a:bodyPr>
          <a:lstStyle/>
          <a:p>
            <a:pPr algn="ctr">
              <a:lnSpc>
                <a:spcPts val="2050"/>
              </a:lnSpc>
            </a:pPr>
            <a:r>
              <a:rPr lang="en-US" sz="1708">
                <a:solidFill>
                  <a:srgbClr val="FFFFFF"/>
                </a:solidFill>
                <a:latin typeface="HK Grotesk Bold"/>
              </a:rPr>
              <a:t>AU1940109</a:t>
            </a:r>
          </a:p>
        </p:txBody>
      </p:sp>
      <p:sp>
        <p:nvSpPr>
          <p:cNvPr name="TextBox 31" id="31"/>
          <p:cNvSpPr txBox="true"/>
          <p:nvPr/>
        </p:nvSpPr>
        <p:spPr>
          <a:xfrm rot="0">
            <a:off x="1307435" y="6038159"/>
            <a:ext cx="3101189" cy="249525"/>
          </a:xfrm>
          <a:prstGeom prst="rect">
            <a:avLst/>
          </a:prstGeom>
        </p:spPr>
        <p:txBody>
          <a:bodyPr anchor="t" rtlCol="false" tIns="0" lIns="0" bIns="0" rIns="0">
            <a:spAutoFit/>
          </a:bodyPr>
          <a:lstStyle/>
          <a:p>
            <a:pPr algn="ctr">
              <a:lnSpc>
                <a:spcPts val="1980"/>
              </a:lnSpc>
            </a:pPr>
            <a:r>
              <a:rPr lang="en-US" sz="1623">
                <a:solidFill>
                  <a:srgbClr val="FFFFFF"/>
                </a:solidFill>
                <a:latin typeface="HK Grotesk Light"/>
              </a:rPr>
              <a:t>jap.p@ahduni.edu.in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8499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7978" t="34183" r="17334" b="4292"/>
          <a:stretch>
            <a:fillRect/>
          </a:stretch>
        </p:blipFill>
        <p:spPr>
          <a:xfrm flipH="false" flipV="false" rot="0">
            <a:off x="0" y="0"/>
            <a:ext cx="9144000" cy="10287000"/>
          </a:xfrm>
          <a:prstGeom prst="rect">
            <a:avLst/>
          </a:prstGeom>
        </p:spPr>
      </p:pic>
      <p:grpSp>
        <p:nvGrpSpPr>
          <p:cNvPr name="Group 3" id="3"/>
          <p:cNvGrpSpPr>
            <a:grpSpLocks noChangeAspect="true"/>
          </p:cNvGrpSpPr>
          <p:nvPr/>
        </p:nvGrpSpPr>
        <p:grpSpPr>
          <a:xfrm rot="0">
            <a:off x="7064490" y="1826036"/>
            <a:ext cx="3666998" cy="3666998"/>
            <a:chOff x="0" y="0"/>
            <a:chExt cx="6350000" cy="6350000"/>
          </a:xfrm>
        </p:grpSpPr>
        <p:sp>
          <p:nvSpPr>
            <p:cNvPr name="Freeform 4" id="4"/>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4991" r="-24991" t="0" b="0"/>
              </a:stretch>
            </a:blipFill>
          </p:spPr>
        </p:sp>
      </p:grpSp>
      <p:grpSp>
        <p:nvGrpSpPr>
          <p:cNvPr name="Group 5" id="5"/>
          <p:cNvGrpSpPr>
            <a:grpSpLocks noChangeAspect="true"/>
          </p:cNvGrpSpPr>
          <p:nvPr/>
        </p:nvGrpSpPr>
        <p:grpSpPr>
          <a:xfrm rot="0">
            <a:off x="10879337" y="1493520"/>
            <a:ext cx="4178562" cy="4178562"/>
            <a:chOff x="0" y="0"/>
            <a:chExt cx="6350000" cy="6350000"/>
          </a:xfrm>
        </p:grpSpPr>
        <p:sp>
          <p:nvSpPr>
            <p:cNvPr name="Freeform 6" id="6"/>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5203" r="-25203" t="0" b="0"/>
              </a:stretch>
            </a:blipFill>
          </p:spPr>
        </p:sp>
      </p:grpSp>
      <p:grpSp>
        <p:nvGrpSpPr>
          <p:cNvPr name="Group 7" id="7"/>
          <p:cNvGrpSpPr>
            <a:grpSpLocks noChangeAspect="true"/>
          </p:cNvGrpSpPr>
          <p:nvPr/>
        </p:nvGrpSpPr>
        <p:grpSpPr>
          <a:xfrm rot="0">
            <a:off x="15205748" y="1826036"/>
            <a:ext cx="3666998" cy="3666998"/>
            <a:chOff x="0" y="0"/>
            <a:chExt cx="6350000" cy="6350000"/>
          </a:xfrm>
        </p:grpSpPr>
        <p:sp>
          <p:nvSpPr>
            <p:cNvPr name="Freeform 8" id="8"/>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8217" r="-28217" t="0" b="0"/>
              </a:stretch>
            </a:blipFill>
          </p:spPr>
        </p:sp>
      </p:grpSp>
      <p:grpSp>
        <p:nvGrpSpPr>
          <p:cNvPr name="Group 9" id="9"/>
          <p:cNvGrpSpPr/>
          <p:nvPr/>
        </p:nvGrpSpPr>
        <p:grpSpPr>
          <a:xfrm rot="0">
            <a:off x="9144000" y="6350405"/>
            <a:ext cx="9144000" cy="4897631"/>
            <a:chOff x="0" y="0"/>
            <a:chExt cx="2481478" cy="1329108"/>
          </a:xfrm>
        </p:grpSpPr>
        <p:sp>
          <p:nvSpPr>
            <p:cNvPr name="Freeform 10" id="10"/>
            <p:cNvSpPr/>
            <p:nvPr/>
          </p:nvSpPr>
          <p:spPr>
            <a:xfrm>
              <a:off x="0" y="0"/>
              <a:ext cx="2481478" cy="1329108"/>
            </a:xfrm>
            <a:custGeom>
              <a:avLst/>
              <a:gdLst/>
              <a:ahLst/>
              <a:cxnLst/>
              <a:rect r="r" b="b" t="t" l="l"/>
              <a:pathLst>
                <a:path h="1329108" w="2481478">
                  <a:moveTo>
                    <a:pt x="2357018" y="1329108"/>
                  </a:moveTo>
                  <a:lnTo>
                    <a:pt x="124460" y="1329108"/>
                  </a:lnTo>
                  <a:cubicBezTo>
                    <a:pt x="55880" y="1329108"/>
                    <a:pt x="0" y="1273228"/>
                    <a:pt x="0" y="1204648"/>
                  </a:cubicBezTo>
                  <a:lnTo>
                    <a:pt x="0" y="124460"/>
                  </a:lnTo>
                  <a:cubicBezTo>
                    <a:pt x="0" y="55880"/>
                    <a:pt x="55880" y="0"/>
                    <a:pt x="124460" y="0"/>
                  </a:cubicBezTo>
                  <a:lnTo>
                    <a:pt x="2357018" y="0"/>
                  </a:lnTo>
                  <a:cubicBezTo>
                    <a:pt x="2425598" y="0"/>
                    <a:pt x="2481478" y="55880"/>
                    <a:pt x="2481478" y="124460"/>
                  </a:cubicBezTo>
                  <a:lnTo>
                    <a:pt x="2481478" y="1204648"/>
                  </a:lnTo>
                  <a:cubicBezTo>
                    <a:pt x="2481478" y="1273228"/>
                    <a:pt x="2425598" y="1329108"/>
                    <a:pt x="2357018" y="1329108"/>
                  </a:cubicBezTo>
                  <a:close/>
                </a:path>
              </a:pathLst>
            </a:custGeom>
            <a:solidFill>
              <a:srgbClr val="1F2044">
                <a:alpha val="86667"/>
              </a:srgbClr>
            </a:solidFill>
          </p:spPr>
        </p:sp>
      </p:grpSp>
      <p:sp>
        <p:nvSpPr>
          <p:cNvPr name="AutoShape 11" id="11"/>
          <p:cNvSpPr/>
          <p:nvPr/>
        </p:nvSpPr>
        <p:spPr>
          <a:xfrm rot="0">
            <a:off x="10462516" y="9258300"/>
            <a:ext cx="6796784" cy="0"/>
          </a:xfrm>
          <a:prstGeom prst="line">
            <a:avLst/>
          </a:prstGeom>
          <a:ln cap="flat" w="19050">
            <a:solidFill>
              <a:srgbClr val="9695FF"/>
            </a:solidFill>
            <a:prstDash val="solid"/>
            <a:headEnd type="none" len="sm" w="sm"/>
            <a:tailEnd type="none" len="sm" w="sm"/>
          </a:ln>
        </p:spPr>
      </p:sp>
      <p:sp>
        <p:nvSpPr>
          <p:cNvPr name="TextBox 12" id="12"/>
          <p:cNvSpPr txBox="true"/>
          <p:nvPr/>
        </p:nvSpPr>
        <p:spPr>
          <a:xfrm rot="0">
            <a:off x="1234036" y="4823976"/>
            <a:ext cx="5131621" cy="896112"/>
          </a:xfrm>
          <a:prstGeom prst="rect">
            <a:avLst/>
          </a:prstGeom>
        </p:spPr>
        <p:txBody>
          <a:bodyPr anchor="t" rtlCol="false" tIns="0" lIns="0" bIns="0" rIns="0">
            <a:spAutoFit/>
          </a:bodyPr>
          <a:lstStyle/>
          <a:p>
            <a:pPr>
              <a:lnSpc>
                <a:spcPts val="6804"/>
              </a:lnSpc>
            </a:pPr>
            <a:r>
              <a:rPr lang="en-US" u="sng" sz="6300">
                <a:solidFill>
                  <a:srgbClr val="FFFFFF"/>
                </a:solidFill>
                <a:latin typeface="HK Grotesk Bold"/>
              </a:rPr>
              <a:t>Motivation</a:t>
            </a:r>
          </a:p>
        </p:txBody>
      </p:sp>
      <p:sp>
        <p:nvSpPr>
          <p:cNvPr name="TextBox 13" id="13"/>
          <p:cNvSpPr txBox="true"/>
          <p:nvPr/>
        </p:nvSpPr>
        <p:spPr>
          <a:xfrm rot="0">
            <a:off x="1234036" y="6043382"/>
            <a:ext cx="6958241" cy="1671320"/>
          </a:xfrm>
          <a:prstGeom prst="rect">
            <a:avLst/>
          </a:prstGeom>
        </p:spPr>
        <p:txBody>
          <a:bodyPr anchor="t" rtlCol="false" tIns="0" lIns="0" bIns="0" rIns="0">
            <a:spAutoFit/>
          </a:bodyPr>
          <a:lstStyle/>
          <a:p>
            <a:pPr>
              <a:lnSpc>
                <a:spcPts val="4479"/>
              </a:lnSpc>
            </a:pPr>
            <a:r>
              <a:rPr lang="en-US" sz="3199">
                <a:solidFill>
                  <a:srgbClr val="FFFFFF"/>
                </a:solidFill>
                <a:latin typeface="HK Grotesk Medium"/>
              </a:rPr>
              <a:t>About 4 out of 10 college-going students leave their homes for further studies and move into new towns. </a:t>
            </a:r>
          </a:p>
        </p:txBody>
      </p:sp>
      <p:sp>
        <p:nvSpPr>
          <p:cNvPr name="TextBox 14" id="14"/>
          <p:cNvSpPr txBox="true"/>
          <p:nvPr/>
        </p:nvSpPr>
        <p:spPr>
          <a:xfrm rot="0">
            <a:off x="1234036" y="8034680"/>
            <a:ext cx="6796784" cy="1471930"/>
          </a:xfrm>
          <a:prstGeom prst="rect">
            <a:avLst/>
          </a:prstGeom>
        </p:spPr>
        <p:txBody>
          <a:bodyPr anchor="t" rtlCol="false" tIns="0" lIns="0" bIns="0" rIns="0">
            <a:spAutoFit/>
          </a:bodyPr>
          <a:lstStyle/>
          <a:p>
            <a:pPr>
              <a:lnSpc>
                <a:spcPts val="3919"/>
              </a:lnSpc>
            </a:pPr>
            <a:r>
              <a:rPr lang="en-US" sz="2799">
                <a:solidFill>
                  <a:srgbClr val="FFFFFF"/>
                </a:solidFill>
                <a:latin typeface="HK Grotesk Light"/>
              </a:rPr>
              <a:t>About 3 out of 10 job seekers tend to leave their hometown to find a better opportunity in a new city </a:t>
            </a:r>
          </a:p>
        </p:txBody>
      </p:sp>
      <p:sp>
        <p:nvSpPr>
          <p:cNvPr name="TextBox 15" id="15"/>
          <p:cNvSpPr txBox="true"/>
          <p:nvPr/>
        </p:nvSpPr>
        <p:spPr>
          <a:xfrm rot="0">
            <a:off x="1234036" y="990600"/>
            <a:ext cx="4681917" cy="502920"/>
          </a:xfrm>
          <a:prstGeom prst="rect">
            <a:avLst/>
          </a:prstGeom>
        </p:spPr>
        <p:txBody>
          <a:bodyPr anchor="t" rtlCol="false" tIns="0" lIns="0" bIns="0" rIns="0">
            <a:spAutoFit/>
          </a:bodyPr>
          <a:lstStyle/>
          <a:p>
            <a:pPr>
              <a:lnSpc>
                <a:spcPts val="4184"/>
              </a:lnSpc>
            </a:pPr>
            <a:r>
              <a:rPr lang="en-US" sz="3099">
                <a:solidFill>
                  <a:srgbClr val="FFFFFF"/>
                </a:solidFill>
                <a:latin typeface="Sukar Black"/>
              </a:rPr>
              <a:t>Smart PG Finder</a:t>
            </a:r>
          </a:p>
        </p:txBody>
      </p:sp>
      <p:sp>
        <p:nvSpPr>
          <p:cNvPr name="TextBox 16" id="16"/>
          <p:cNvSpPr txBox="true"/>
          <p:nvPr/>
        </p:nvSpPr>
        <p:spPr>
          <a:xfrm rot="0">
            <a:off x="10462516" y="7079640"/>
            <a:ext cx="6796784" cy="1967230"/>
          </a:xfrm>
          <a:prstGeom prst="rect">
            <a:avLst/>
          </a:prstGeom>
        </p:spPr>
        <p:txBody>
          <a:bodyPr anchor="t" rtlCol="false" tIns="0" lIns="0" bIns="0" rIns="0">
            <a:spAutoFit/>
          </a:bodyPr>
          <a:lstStyle/>
          <a:p>
            <a:pPr>
              <a:lnSpc>
                <a:spcPts val="3919"/>
              </a:lnSpc>
            </a:pPr>
            <a:r>
              <a:rPr lang="en-US" sz="2799">
                <a:solidFill>
                  <a:srgbClr val="FFFFFF"/>
                </a:solidFill>
                <a:latin typeface="HK Grotesk Light"/>
              </a:rPr>
              <a:t>It becomes very difficult to find an affordable, good place to live which checks all the criteria for one who is moving to a new city.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3852" r="20187" b="1252"/>
          <a:stretch>
            <a:fillRect/>
          </a:stretch>
        </p:blipFill>
        <p:spPr>
          <a:xfrm>
            <a:off x="0" y="0"/>
            <a:ext cx="18288000" cy="10287000"/>
          </a:xfrm>
          <a:prstGeom prst="rect">
            <a:avLst/>
          </a:prstGeom>
        </p:spPr>
      </p:pic>
      <p:grpSp>
        <p:nvGrpSpPr>
          <p:cNvPr name="Group 3" id="3"/>
          <p:cNvGrpSpPr/>
          <p:nvPr/>
        </p:nvGrpSpPr>
        <p:grpSpPr>
          <a:xfrm rot="0">
            <a:off x="1234036" y="2256784"/>
            <a:ext cx="7189669" cy="8030216"/>
            <a:chOff x="0" y="0"/>
            <a:chExt cx="2760047" cy="3082726"/>
          </a:xfrm>
        </p:grpSpPr>
        <p:sp>
          <p:nvSpPr>
            <p:cNvPr name="Freeform 4" id="4"/>
            <p:cNvSpPr/>
            <p:nvPr/>
          </p:nvSpPr>
          <p:spPr>
            <a:xfrm>
              <a:off x="0" y="0"/>
              <a:ext cx="2760048" cy="3082726"/>
            </a:xfrm>
            <a:custGeom>
              <a:avLst/>
              <a:gdLst/>
              <a:ahLst/>
              <a:cxnLst/>
              <a:rect r="r" b="b" t="t" l="l"/>
              <a:pathLst>
                <a:path h="3082726" w="2760048">
                  <a:moveTo>
                    <a:pt x="2635587" y="3082726"/>
                  </a:moveTo>
                  <a:lnTo>
                    <a:pt x="124460" y="3082726"/>
                  </a:lnTo>
                  <a:cubicBezTo>
                    <a:pt x="55880" y="3082726"/>
                    <a:pt x="0" y="3026846"/>
                    <a:pt x="0" y="2958266"/>
                  </a:cubicBezTo>
                  <a:lnTo>
                    <a:pt x="0" y="124460"/>
                  </a:lnTo>
                  <a:cubicBezTo>
                    <a:pt x="0" y="55880"/>
                    <a:pt x="55880" y="0"/>
                    <a:pt x="124460" y="0"/>
                  </a:cubicBezTo>
                  <a:lnTo>
                    <a:pt x="2635588" y="0"/>
                  </a:lnTo>
                  <a:cubicBezTo>
                    <a:pt x="2704167" y="0"/>
                    <a:pt x="2760048" y="55880"/>
                    <a:pt x="2760048" y="124460"/>
                  </a:cubicBezTo>
                  <a:lnTo>
                    <a:pt x="2760048" y="2958266"/>
                  </a:lnTo>
                  <a:cubicBezTo>
                    <a:pt x="2760048" y="3026846"/>
                    <a:pt x="2704167" y="3082726"/>
                    <a:pt x="2635588" y="3082726"/>
                  </a:cubicBezTo>
                  <a:close/>
                </a:path>
              </a:pathLst>
            </a:custGeom>
            <a:solidFill>
              <a:srgbClr val="484995">
                <a:alpha val="43922"/>
              </a:srgbClr>
            </a:solidFill>
          </p:spPr>
        </p:sp>
      </p:grpSp>
      <p:grpSp>
        <p:nvGrpSpPr>
          <p:cNvPr name="Group 5" id="5"/>
          <p:cNvGrpSpPr/>
          <p:nvPr/>
        </p:nvGrpSpPr>
        <p:grpSpPr>
          <a:xfrm rot="0">
            <a:off x="1216222" y="2878143"/>
            <a:ext cx="7207482" cy="7408857"/>
            <a:chOff x="0" y="0"/>
            <a:chExt cx="2766886" cy="2844192"/>
          </a:xfrm>
        </p:grpSpPr>
        <p:sp>
          <p:nvSpPr>
            <p:cNvPr name="Freeform 6" id="6"/>
            <p:cNvSpPr/>
            <p:nvPr/>
          </p:nvSpPr>
          <p:spPr>
            <a:xfrm>
              <a:off x="0" y="0"/>
              <a:ext cx="2766886" cy="2844192"/>
            </a:xfrm>
            <a:custGeom>
              <a:avLst/>
              <a:gdLst/>
              <a:ahLst/>
              <a:cxnLst/>
              <a:rect r="r" b="b" t="t" l="l"/>
              <a:pathLst>
                <a:path h="2844192" w="2766886">
                  <a:moveTo>
                    <a:pt x="2642426" y="2844192"/>
                  </a:moveTo>
                  <a:lnTo>
                    <a:pt x="124460" y="2844192"/>
                  </a:lnTo>
                  <a:cubicBezTo>
                    <a:pt x="55880" y="2844192"/>
                    <a:pt x="0" y="2788312"/>
                    <a:pt x="0" y="2719732"/>
                  </a:cubicBezTo>
                  <a:lnTo>
                    <a:pt x="0" y="124460"/>
                  </a:lnTo>
                  <a:cubicBezTo>
                    <a:pt x="0" y="55880"/>
                    <a:pt x="55880" y="0"/>
                    <a:pt x="124460" y="0"/>
                  </a:cubicBezTo>
                  <a:lnTo>
                    <a:pt x="2642426" y="0"/>
                  </a:lnTo>
                  <a:cubicBezTo>
                    <a:pt x="2711006" y="0"/>
                    <a:pt x="2766886" y="55880"/>
                    <a:pt x="2766886" y="124460"/>
                  </a:cubicBezTo>
                  <a:lnTo>
                    <a:pt x="2766886" y="2719732"/>
                  </a:lnTo>
                  <a:cubicBezTo>
                    <a:pt x="2766886" y="2788312"/>
                    <a:pt x="2711006" y="2844192"/>
                    <a:pt x="2642426" y="2844192"/>
                  </a:cubicBezTo>
                  <a:close/>
                </a:path>
              </a:pathLst>
            </a:custGeom>
            <a:solidFill>
              <a:srgbClr val="484995">
                <a:alpha val="65882"/>
              </a:srgbClr>
            </a:solidFill>
          </p:spPr>
        </p:sp>
      </p:grpSp>
      <p:grpSp>
        <p:nvGrpSpPr>
          <p:cNvPr name="Group 7" id="7"/>
          <p:cNvGrpSpPr/>
          <p:nvPr/>
        </p:nvGrpSpPr>
        <p:grpSpPr>
          <a:xfrm rot="0">
            <a:off x="1234036" y="3493382"/>
            <a:ext cx="7189669" cy="7526240"/>
            <a:chOff x="0" y="0"/>
            <a:chExt cx="2760047" cy="2889254"/>
          </a:xfrm>
        </p:grpSpPr>
        <p:sp>
          <p:nvSpPr>
            <p:cNvPr name="Freeform 8" id="8"/>
            <p:cNvSpPr/>
            <p:nvPr/>
          </p:nvSpPr>
          <p:spPr>
            <a:xfrm>
              <a:off x="0" y="0"/>
              <a:ext cx="2760048" cy="2889254"/>
            </a:xfrm>
            <a:custGeom>
              <a:avLst/>
              <a:gdLst/>
              <a:ahLst/>
              <a:cxnLst/>
              <a:rect r="r" b="b" t="t" l="l"/>
              <a:pathLst>
                <a:path h="2889254" w="2760048">
                  <a:moveTo>
                    <a:pt x="2635587" y="2889254"/>
                  </a:moveTo>
                  <a:lnTo>
                    <a:pt x="124460" y="2889254"/>
                  </a:lnTo>
                  <a:cubicBezTo>
                    <a:pt x="55880" y="2889254"/>
                    <a:pt x="0" y="2833374"/>
                    <a:pt x="0" y="2764794"/>
                  </a:cubicBezTo>
                  <a:lnTo>
                    <a:pt x="0" y="124460"/>
                  </a:lnTo>
                  <a:cubicBezTo>
                    <a:pt x="0" y="55880"/>
                    <a:pt x="55880" y="0"/>
                    <a:pt x="124460" y="0"/>
                  </a:cubicBezTo>
                  <a:lnTo>
                    <a:pt x="2635588" y="0"/>
                  </a:lnTo>
                  <a:cubicBezTo>
                    <a:pt x="2704167" y="0"/>
                    <a:pt x="2760048" y="55880"/>
                    <a:pt x="2760048" y="124460"/>
                  </a:cubicBezTo>
                  <a:lnTo>
                    <a:pt x="2760048" y="2764794"/>
                  </a:lnTo>
                  <a:cubicBezTo>
                    <a:pt x="2760048" y="2833374"/>
                    <a:pt x="2704167" y="2889254"/>
                    <a:pt x="2635588" y="2889254"/>
                  </a:cubicBezTo>
                  <a:close/>
                </a:path>
              </a:pathLst>
            </a:custGeom>
            <a:solidFill>
              <a:srgbClr val="484995"/>
            </a:solidFill>
          </p:spPr>
        </p:sp>
      </p:grpSp>
      <p:sp>
        <p:nvSpPr>
          <p:cNvPr name="TextBox 9" id="9"/>
          <p:cNvSpPr txBox="true"/>
          <p:nvPr/>
        </p:nvSpPr>
        <p:spPr>
          <a:xfrm rot="0">
            <a:off x="2161518" y="5540414"/>
            <a:ext cx="5581479" cy="2462530"/>
          </a:xfrm>
          <a:prstGeom prst="rect">
            <a:avLst/>
          </a:prstGeom>
        </p:spPr>
        <p:txBody>
          <a:bodyPr anchor="t" rtlCol="false" tIns="0" lIns="0" bIns="0" rIns="0">
            <a:spAutoFit/>
          </a:bodyPr>
          <a:lstStyle/>
          <a:p>
            <a:pPr>
              <a:lnSpc>
                <a:spcPts val="3919"/>
              </a:lnSpc>
            </a:pPr>
            <a:r>
              <a:rPr lang="en-US" sz="2799">
                <a:solidFill>
                  <a:srgbClr val="FFFFFF"/>
                </a:solidFill>
                <a:latin typeface="HK Grotesk Light"/>
              </a:rPr>
              <a:t>Provide an all-in platform where users from searching the properties of their choice to renting the property can be done easily and with few clicks.  </a:t>
            </a:r>
          </a:p>
        </p:txBody>
      </p:sp>
      <p:sp>
        <p:nvSpPr>
          <p:cNvPr name="TextBox 10" id="10"/>
          <p:cNvSpPr txBox="true"/>
          <p:nvPr/>
        </p:nvSpPr>
        <p:spPr>
          <a:xfrm rot="0">
            <a:off x="2161518" y="4091578"/>
            <a:ext cx="5316891" cy="815975"/>
          </a:xfrm>
          <a:prstGeom prst="rect">
            <a:avLst/>
          </a:prstGeom>
        </p:spPr>
        <p:txBody>
          <a:bodyPr anchor="t" rtlCol="false" tIns="0" lIns="0" bIns="0" rIns="0">
            <a:spAutoFit/>
          </a:bodyPr>
          <a:lstStyle/>
          <a:p>
            <a:pPr>
              <a:lnSpc>
                <a:spcPts val="6325"/>
              </a:lnSpc>
            </a:pPr>
            <a:r>
              <a:rPr lang="en-US" u="sng" sz="5500">
                <a:solidFill>
                  <a:srgbClr val="FFFFFF"/>
                </a:solidFill>
                <a:latin typeface="HK Grotesk Bold"/>
              </a:rPr>
              <a:t>Project Overview</a:t>
            </a:r>
          </a:p>
        </p:txBody>
      </p:sp>
      <p:sp>
        <p:nvSpPr>
          <p:cNvPr name="TextBox 11" id="11"/>
          <p:cNvSpPr txBox="true"/>
          <p:nvPr/>
        </p:nvSpPr>
        <p:spPr>
          <a:xfrm rot="0">
            <a:off x="9958430" y="7256503"/>
            <a:ext cx="3422904" cy="345059"/>
          </a:xfrm>
          <a:prstGeom prst="rect">
            <a:avLst/>
          </a:prstGeom>
        </p:spPr>
        <p:txBody>
          <a:bodyPr anchor="t" rtlCol="false" tIns="0" lIns="0" bIns="0" rIns="0">
            <a:spAutoFit/>
          </a:bodyPr>
          <a:lstStyle/>
          <a:p>
            <a:pPr>
              <a:lnSpc>
                <a:spcPts val="2668"/>
              </a:lnSpc>
            </a:pPr>
            <a:r>
              <a:rPr lang="en-US" sz="2300">
                <a:solidFill>
                  <a:srgbClr val="9695FF"/>
                </a:solidFill>
                <a:latin typeface="HK Grotesk Light"/>
              </a:rPr>
              <a:t>SOLUTION 03</a:t>
            </a:r>
          </a:p>
        </p:txBody>
      </p:sp>
      <p:sp>
        <p:nvSpPr>
          <p:cNvPr name="TextBox 12" id="12"/>
          <p:cNvSpPr txBox="true"/>
          <p:nvPr/>
        </p:nvSpPr>
        <p:spPr>
          <a:xfrm rot="0">
            <a:off x="9958430" y="4562494"/>
            <a:ext cx="3422904" cy="345059"/>
          </a:xfrm>
          <a:prstGeom prst="rect">
            <a:avLst/>
          </a:prstGeom>
        </p:spPr>
        <p:txBody>
          <a:bodyPr anchor="t" rtlCol="false" tIns="0" lIns="0" bIns="0" rIns="0">
            <a:spAutoFit/>
          </a:bodyPr>
          <a:lstStyle/>
          <a:p>
            <a:pPr>
              <a:lnSpc>
                <a:spcPts val="2668"/>
              </a:lnSpc>
            </a:pPr>
            <a:r>
              <a:rPr lang="en-US" sz="2300">
                <a:solidFill>
                  <a:srgbClr val="9695FF"/>
                </a:solidFill>
                <a:latin typeface="HK Grotesk Light"/>
              </a:rPr>
              <a:t>SOLUTION 02</a:t>
            </a:r>
          </a:p>
        </p:txBody>
      </p:sp>
      <p:sp>
        <p:nvSpPr>
          <p:cNvPr name="TextBox 13" id="13"/>
          <p:cNvSpPr txBox="true"/>
          <p:nvPr/>
        </p:nvSpPr>
        <p:spPr>
          <a:xfrm rot="0">
            <a:off x="9958430" y="2084254"/>
            <a:ext cx="3422904" cy="345059"/>
          </a:xfrm>
          <a:prstGeom prst="rect">
            <a:avLst/>
          </a:prstGeom>
        </p:spPr>
        <p:txBody>
          <a:bodyPr anchor="t" rtlCol="false" tIns="0" lIns="0" bIns="0" rIns="0">
            <a:spAutoFit/>
          </a:bodyPr>
          <a:lstStyle/>
          <a:p>
            <a:pPr>
              <a:lnSpc>
                <a:spcPts val="2668"/>
              </a:lnSpc>
            </a:pPr>
            <a:r>
              <a:rPr lang="en-US" sz="2300">
                <a:solidFill>
                  <a:srgbClr val="9695FF"/>
                </a:solidFill>
                <a:latin typeface="HK Grotesk Light"/>
              </a:rPr>
              <a:t>SOLUTION 01</a:t>
            </a:r>
          </a:p>
        </p:txBody>
      </p:sp>
      <p:sp>
        <p:nvSpPr>
          <p:cNvPr name="TextBox 14" id="14"/>
          <p:cNvSpPr txBox="true"/>
          <p:nvPr/>
        </p:nvSpPr>
        <p:spPr>
          <a:xfrm rot="0">
            <a:off x="9958430" y="7936269"/>
            <a:ext cx="8329570" cy="1109345"/>
          </a:xfrm>
          <a:prstGeom prst="rect">
            <a:avLst/>
          </a:prstGeom>
        </p:spPr>
        <p:txBody>
          <a:bodyPr anchor="t" rtlCol="false" tIns="0" lIns="0" bIns="0" rIns="0">
            <a:spAutoFit/>
          </a:bodyPr>
          <a:lstStyle/>
          <a:p>
            <a:pPr>
              <a:lnSpc>
                <a:spcPts val="4479"/>
              </a:lnSpc>
            </a:pPr>
            <a:r>
              <a:rPr lang="en-US" sz="3199">
                <a:solidFill>
                  <a:srgbClr val="FFFFFF"/>
                </a:solidFill>
                <a:latin typeface="HK Grotesk Bold"/>
              </a:rPr>
              <a:t>Provide universal usability by making application or platform multilingual in nature</a:t>
            </a:r>
          </a:p>
        </p:txBody>
      </p:sp>
      <p:sp>
        <p:nvSpPr>
          <p:cNvPr name="TextBox 15" id="15"/>
          <p:cNvSpPr txBox="true"/>
          <p:nvPr/>
        </p:nvSpPr>
        <p:spPr>
          <a:xfrm rot="0">
            <a:off x="9958430" y="5162546"/>
            <a:ext cx="8329570" cy="1109345"/>
          </a:xfrm>
          <a:prstGeom prst="rect">
            <a:avLst/>
          </a:prstGeom>
        </p:spPr>
        <p:txBody>
          <a:bodyPr anchor="t" rtlCol="false" tIns="0" lIns="0" bIns="0" rIns="0">
            <a:spAutoFit/>
          </a:bodyPr>
          <a:lstStyle/>
          <a:p>
            <a:pPr>
              <a:lnSpc>
                <a:spcPts val="4479"/>
              </a:lnSpc>
            </a:pPr>
            <a:r>
              <a:rPr lang="en-US" sz="3199">
                <a:solidFill>
                  <a:srgbClr val="FFFFFF"/>
                </a:solidFill>
                <a:latin typeface="HK Grotesk Bold"/>
              </a:rPr>
              <a:t>Renting of PGs based on decided rates with multiple payments gateway. </a:t>
            </a:r>
          </a:p>
        </p:txBody>
      </p:sp>
      <p:sp>
        <p:nvSpPr>
          <p:cNvPr name="TextBox 16" id="16"/>
          <p:cNvSpPr txBox="true"/>
          <p:nvPr/>
        </p:nvSpPr>
        <p:spPr>
          <a:xfrm rot="0">
            <a:off x="9958430" y="2571121"/>
            <a:ext cx="8329570" cy="1109345"/>
          </a:xfrm>
          <a:prstGeom prst="rect">
            <a:avLst/>
          </a:prstGeom>
        </p:spPr>
        <p:txBody>
          <a:bodyPr anchor="t" rtlCol="false" tIns="0" lIns="0" bIns="0" rIns="0">
            <a:spAutoFit/>
          </a:bodyPr>
          <a:lstStyle/>
          <a:p>
            <a:pPr>
              <a:lnSpc>
                <a:spcPts val="4479"/>
              </a:lnSpc>
            </a:pPr>
            <a:r>
              <a:rPr lang="en-US" sz="3199">
                <a:solidFill>
                  <a:srgbClr val="FFFFFF"/>
                </a:solidFill>
                <a:latin typeface="HK Grotesk Bold"/>
              </a:rPr>
              <a:t>Searching and FIltering of Paying Guests (PGs) of user wish and criteria.</a:t>
            </a:r>
          </a:p>
        </p:txBody>
      </p:sp>
      <p:sp>
        <p:nvSpPr>
          <p:cNvPr name="AutoShape 17" id="17"/>
          <p:cNvSpPr/>
          <p:nvPr/>
        </p:nvSpPr>
        <p:spPr>
          <a:xfrm rot="-10800000">
            <a:off x="9958430" y="9563904"/>
            <a:ext cx="8329570" cy="0"/>
          </a:xfrm>
          <a:prstGeom prst="line">
            <a:avLst/>
          </a:prstGeom>
          <a:ln cap="flat" w="19050">
            <a:solidFill>
              <a:srgbClr val="9695FF"/>
            </a:solidFill>
            <a:prstDash val="solid"/>
            <a:headEnd type="none" len="sm" w="sm"/>
            <a:tailEnd type="oval" len="lg" w="lg"/>
          </a:ln>
        </p:spPr>
      </p:sp>
      <p:sp>
        <p:nvSpPr>
          <p:cNvPr name="AutoShape 18" id="18"/>
          <p:cNvSpPr/>
          <p:nvPr/>
        </p:nvSpPr>
        <p:spPr>
          <a:xfrm rot="-10800000">
            <a:off x="9958430" y="6781204"/>
            <a:ext cx="8329570" cy="0"/>
          </a:xfrm>
          <a:prstGeom prst="line">
            <a:avLst/>
          </a:prstGeom>
          <a:ln cap="flat" w="19050">
            <a:solidFill>
              <a:srgbClr val="9695FF"/>
            </a:solidFill>
            <a:prstDash val="solid"/>
            <a:headEnd type="none" len="sm" w="sm"/>
            <a:tailEnd type="oval" len="lg" w="lg"/>
          </a:ln>
        </p:spPr>
      </p:sp>
      <p:sp>
        <p:nvSpPr>
          <p:cNvPr name="AutoShape 19" id="19"/>
          <p:cNvSpPr/>
          <p:nvPr/>
        </p:nvSpPr>
        <p:spPr>
          <a:xfrm rot="-10800000">
            <a:off x="9958430" y="4053478"/>
            <a:ext cx="8329570" cy="0"/>
          </a:xfrm>
          <a:prstGeom prst="line">
            <a:avLst/>
          </a:prstGeom>
          <a:ln cap="flat" w="19050">
            <a:solidFill>
              <a:srgbClr val="9695FF"/>
            </a:solidFill>
            <a:prstDash val="solid"/>
            <a:headEnd type="none" len="sm" w="sm"/>
            <a:tailEnd type="oval" len="lg" w="lg"/>
          </a:ln>
        </p:spPr>
      </p:sp>
      <p:sp>
        <p:nvSpPr>
          <p:cNvPr name="AutoShape 20" id="20"/>
          <p:cNvSpPr/>
          <p:nvPr/>
        </p:nvSpPr>
        <p:spPr>
          <a:xfrm rot="-10800000">
            <a:off x="9958430" y="1676563"/>
            <a:ext cx="8329570" cy="0"/>
          </a:xfrm>
          <a:prstGeom prst="line">
            <a:avLst/>
          </a:prstGeom>
          <a:ln cap="flat" w="19050">
            <a:solidFill>
              <a:srgbClr val="9695FF"/>
            </a:solidFill>
            <a:prstDash val="solid"/>
            <a:headEnd type="none" len="sm" w="sm"/>
            <a:tailEnd type="oval" len="lg" w="lg"/>
          </a:ln>
        </p:spPr>
      </p:sp>
      <p:sp>
        <p:nvSpPr>
          <p:cNvPr name="TextBox 21" id="21"/>
          <p:cNvSpPr txBox="true"/>
          <p:nvPr/>
        </p:nvSpPr>
        <p:spPr>
          <a:xfrm rot="0">
            <a:off x="1234036" y="990600"/>
            <a:ext cx="4681917" cy="502920"/>
          </a:xfrm>
          <a:prstGeom prst="rect">
            <a:avLst/>
          </a:prstGeom>
        </p:spPr>
        <p:txBody>
          <a:bodyPr anchor="t" rtlCol="false" tIns="0" lIns="0" bIns="0" rIns="0">
            <a:spAutoFit/>
          </a:bodyPr>
          <a:lstStyle/>
          <a:p>
            <a:pPr>
              <a:lnSpc>
                <a:spcPts val="4184"/>
              </a:lnSpc>
            </a:pPr>
            <a:r>
              <a:rPr lang="en-US" sz="3099">
                <a:solidFill>
                  <a:srgbClr val="FFFFFF"/>
                </a:solidFill>
                <a:latin typeface="Sukar Black"/>
              </a:rPr>
              <a:t>Smart PG Finder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61" r="9742" b="36768"/>
          <a:stretch>
            <a:fillRect/>
          </a:stretch>
        </p:blipFill>
        <p:spPr>
          <a:xfrm>
            <a:off x="0" y="0"/>
            <a:ext cx="18288000" cy="10287000"/>
          </a:xfrm>
          <a:prstGeom prst="rect">
            <a:avLst/>
          </a:prstGeom>
        </p:spPr>
      </p:pic>
      <p:grpSp>
        <p:nvGrpSpPr>
          <p:cNvPr name="Group 3" id="3"/>
          <p:cNvGrpSpPr/>
          <p:nvPr/>
        </p:nvGrpSpPr>
        <p:grpSpPr>
          <a:xfrm rot="0">
            <a:off x="10209864" y="4673731"/>
            <a:ext cx="6625017" cy="1339921"/>
            <a:chOff x="0" y="0"/>
            <a:chExt cx="3265238" cy="660400"/>
          </a:xfrm>
        </p:grpSpPr>
        <p:sp>
          <p:nvSpPr>
            <p:cNvPr name="Freeform 4" id="4"/>
            <p:cNvSpPr/>
            <p:nvPr/>
          </p:nvSpPr>
          <p:spPr>
            <a:xfrm>
              <a:off x="0" y="0"/>
              <a:ext cx="3265239" cy="660400"/>
            </a:xfrm>
            <a:custGeom>
              <a:avLst/>
              <a:gdLst/>
              <a:ahLst/>
              <a:cxnLst/>
              <a:rect r="r" b="b" t="t" l="l"/>
              <a:pathLst>
                <a:path h="660400" w="3265239">
                  <a:moveTo>
                    <a:pt x="3140778" y="660400"/>
                  </a:moveTo>
                  <a:lnTo>
                    <a:pt x="124460" y="660400"/>
                  </a:lnTo>
                  <a:cubicBezTo>
                    <a:pt x="55880" y="660400"/>
                    <a:pt x="0" y="604520"/>
                    <a:pt x="0" y="535940"/>
                  </a:cubicBezTo>
                  <a:lnTo>
                    <a:pt x="0" y="124460"/>
                  </a:lnTo>
                  <a:cubicBezTo>
                    <a:pt x="0" y="55880"/>
                    <a:pt x="55880" y="0"/>
                    <a:pt x="124460" y="0"/>
                  </a:cubicBezTo>
                  <a:lnTo>
                    <a:pt x="3140779" y="0"/>
                  </a:lnTo>
                  <a:cubicBezTo>
                    <a:pt x="3209359" y="0"/>
                    <a:pt x="3265239" y="55880"/>
                    <a:pt x="3265239" y="124460"/>
                  </a:cubicBezTo>
                  <a:lnTo>
                    <a:pt x="3265239" y="535940"/>
                  </a:lnTo>
                  <a:cubicBezTo>
                    <a:pt x="3265239" y="604520"/>
                    <a:pt x="3209359" y="660400"/>
                    <a:pt x="3140779" y="660400"/>
                  </a:cubicBezTo>
                  <a:close/>
                </a:path>
              </a:pathLst>
            </a:custGeom>
            <a:solidFill>
              <a:srgbClr val="6968D4"/>
            </a:solidFill>
          </p:spPr>
        </p:sp>
      </p:grpSp>
      <p:grpSp>
        <p:nvGrpSpPr>
          <p:cNvPr name="Group 5" id="5"/>
          <p:cNvGrpSpPr/>
          <p:nvPr/>
        </p:nvGrpSpPr>
        <p:grpSpPr>
          <a:xfrm rot="0">
            <a:off x="10209864" y="6306233"/>
            <a:ext cx="6625017" cy="1339921"/>
            <a:chOff x="0" y="0"/>
            <a:chExt cx="3265238" cy="660400"/>
          </a:xfrm>
        </p:grpSpPr>
        <p:sp>
          <p:nvSpPr>
            <p:cNvPr name="Freeform 6" id="6"/>
            <p:cNvSpPr/>
            <p:nvPr/>
          </p:nvSpPr>
          <p:spPr>
            <a:xfrm>
              <a:off x="0" y="0"/>
              <a:ext cx="3265239" cy="660400"/>
            </a:xfrm>
            <a:custGeom>
              <a:avLst/>
              <a:gdLst/>
              <a:ahLst/>
              <a:cxnLst/>
              <a:rect r="r" b="b" t="t" l="l"/>
              <a:pathLst>
                <a:path h="660400" w="3265239">
                  <a:moveTo>
                    <a:pt x="3140778" y="660400"/>
                  </a:moveTo>
                  <a:lnTo>
                    <a:pt x="124460" y="660400"/>
                  </a:lnTo>
                  <a:cubicBezTo>
                    <a:pt x="55880" y="660400"/>
                    <a:pt x="0" y="604520"/>
                    <a:pt x="0" y="535940"/>
                  </a:cubicBezTo>
                  <a:lnTo>
                    <a:pt x="0" y="124460"/>
                  </a:lnTo>
                  <a:cubicBezTo>
                    <a:pt x="0" y="55880"/>
                    <a:pt x="55880" y="0"/>
                    <a:pt x="124460" y="0"/>
                  </a:cubicBezTo>
                  <a:lnTo>
                    <a:pt x="3140779" y="0"/>
                  </a:lnTo>
                  <a:cubicBezTo>
                    <a:pt x="3209359" y="0"/>
                    <a:pt x="3265239" y="55880"/>
                    <a:pt x="3265239" y="124460"/>
                  </a:cubicBezTo>
                  <a:lnTo>
                    <a:pt x="3265239" y="535940"/>
                  </a:lnTo>
                  <a:cubicBezTo>
                    <a:pt x="3265239" y="604520"/>
                    <a:pt x="3209359" y="660400"/>
                    <a:pt x="3140779" y="660400"/>
                  </a:cubicBezTo>
                  <a:close/>
                </a:path>
              </a:pathLst>
            </a:custGeom>
            <a:solidFill>
              <a:srgbClr val="484995"/>
            </a:solidFill>
          </p:spPr>
        </p:sp>
      </p:grpSp>
      <p:sp>
        <p:nvSpPr>
          <p:cNvPr name="AutoShape 7" id="7"/>
          <p:cNvSpPr/>
          <p:nvPr/>
        </p:nvSpPr>
        <p:spPr>
          <a:xfrm rot="0">
            <a:off x="10209864" y="3601792"/>
            <a:ext cx="6625017" cy="0"/>
          </a:xfrm>
          <a:prstGeom prst="line">
            <a:avLst/>
          </a:prstGeom>
          <a:ln cap="flat" w="9525">
            <a:solidFill>
              <a:srgbClr val="9695FF"/>
            </a:solidFill>
            <a:prstDash val="solid"/>
            <a:headEnd type="none" len="sm" w="sm"/>
            <a:tailEnd type="none" len="sm" w="sm"/>
          </a:ln>
        </p:spPr>
      </p:sp>
      <p:grpSp>
        <p:nvGrpSpPr>
          <p:cNvPr name="Group 8" id="8"/>
          <p:cNvGrpSpPr/>
          <p:nvPr/>
        </p:nvGrpSpPr>
        <p:grpSpPr>
          <a:xfrm rot="0">
            <a:off x="-2062" y="0"/>
            <a:ext cx="450526" cy="10287000"/>
            <a:chOff x="0" y="0"/>
            <a:chExt cx="152400" cy="3479800"/>
          </a:xfrm>
        </p:grpSpPr>
        <p:sp>
          <p:nvSpPr>
            <p:cNvPr name="Freeform 9" id="9"/>
            <p:cNvSpPr/>
            <p:nvPr/>
          </p:nvSpPr>
          <p:spPr>
            <a:xfrm>
              <a:off x="0" y="0"/>
              <a:ext cx="152400" cy="3479800"/>
            </a:xfrm>
            <a:custGeom>
              <a:avLst/>
              <a:gdLst/>
              <a:ahLst/>
              <a:cxnLst/>
              <a:rect r="r" b="b" t="t" l="l"/>
              <a:pathLst>
                <a:path h="3479800" w="152400">
                  <a:moveTo>
                    <a:pt x="0" y="0"/>
                  </a:moveTo>
                  <a:lnTo>
                    <a:pt x="152400" y="0"/>
                  </a:lnTo>
                  <a:lnTo>
                    <a:pt x="152400" y="3479800"/>
                  </a:lnTo>
                  <a:lnTo>
                    <a:pt x="0" y="3479800"/>
                  </a:lnTo>
                  <a:close/>
                </a:path>
              </a:pathLst>
            </a:custGeom>
            <a:solidFill>
              <a:srgbClr val="171831"/>
            </a:solidFill>
          </p:spPr>
        </p:sp>
      </p:grpSp>
      <p:grpSp>
        <p:nvGrpSpPr>
          <p:cNvPr name="Group 10" id="10"/>
          <p:cNvGrpSpPr/>
          <p:nvPr/>
        </p:nvGrpSpPr>
        <p:grpSpPr>
          <a:xfrm rot="0">
            <a:off x="10278474" y="8794679"/>
            <a:ext cx="6625017" cy="1339921"/>
            <a:chOff x="0" y="0"/>
            <a:chExt cx="3265238" cy="660400"/>
          </a:xfrm>
        </p:grpSpPr>
        <p:sp>
          <p:nvSpPr>
            <p:cNvPr name="Freeform 11" id="11"/>
            <p:cNvSpPr/>
            <p:nvPr/>
          </p:nvSpPr>
          <p:spPr>
            <a:xfrm>
              <a:off x="0" y="0"/>
              <a:ext cx="3265239" cy="660400"/>
            </a:xfrm>
            <a:custGeom>
              <a:avLst/>
              <a:gdLst/>
              <a:ahLst/>
              <a:cxnLst/>
              <a:rect r="r" b="b" t="t" l="l"/>
              <a:pathLst>
                <a:path h="660400" w="3265239">
                  <a:moveTo>
                    <a:pt x="3140778" y="660400"/>
                  </a:moveTo>
                  <a:lnTo>
                    <a:pt x="124460" y="660400"/>
                  </a:lnTo>
                  <a:cubicBezTo>
                    <a:pt x="55880" y="660400"/>
                    <a:pt x="0" y="604520"/>
                    <a:pt x="0" y="535940"/>
                  </a:cubicBezTo>
                  <a:lnTo>
                    <a:pt x="0" y="124460"/>
                  </a:lnTo>
                  <a:cubicBezTo>
                    <a:pt x="0" y="55880"/>
                    <a:pt x="55880" y="0"/>
                    <a:pt x="124460" y="0"/>
                  </a:cubicBezTo>
                  <a:lnTo>
                    <a:pt x="3140779" y="0"/>
                  </a:lnTo>
                  <a:cubicBezTo>
                    <a:pt x="3209359" y="0"/>
                    <a:pt x="3265239" y="55880"/>
                    <a:pt x="3265239" y="124460"/>
                  </a:cubicBezTo>
                  <a:lnTo>
                    <a:pt x="3265239" y="535940"/>
                  </a:lnTo>
                  <a:cubicBezTo>
                    <a:pt x="3265239" y="604520"/>
                    <a:pt x="3209359" y="660400"/>
                    <a:pt x="3140779" y="660400"/>
                  </a:cubicBezTo>
                  <a:close/>
                </a:path>
              </a:pathLst>
            </a:custGeom>
            <a:solidFill>
              <a:srgbClr val="6968D4"/>
            </a:solidFill>
          </p:spPr>
        </p:sp>
      </p:grpSp>
      <p:pic>
        <p:nvPicPr>
          <p:cNvPr name="Picture 12" id="12"/>
          <p:cNvPicPr>
            <a:picLocks noChangeAspect="true"/>
          </p:cNvPicPr>
          <p:nvPr/>
        </p:nvPicPr>
        <p:blipFill>
          <a:blip r:embed="rId3"/>
          <a:srcRect l="0" t="0" r="0" b="0"/>
          <a:stretch>
            <a:fillRect/>
          </a:stretch>
        </p:blipFill>
        <p:spPr>
          <a:xfrm flipH="false" flipV="false" rot="0">
            <a:off x="1090363" y="1227389"/>
            <a:ext cx="8053637" cy="8232606"/>
          </a:xfrm>
          <a:prstGeom prst="rect">
            <a:avLst/>
          </a:prstGeom>
        </p:spPr>
      </p:pic>
      <p:sp>
        <p:nvSpPr>
          <p:cNvPr name="TextBox 13" id="13"/>
          <p:cNvSpPr txBox="true"/>
          <p:nvPr/>
        </p:nvSpPr>
        <p:spPr>
          <a:xfrm rot="0">
            <a:off x="10209864" y="550228"/>
            <a:ext cx="6625017" cy="985520"/>
          </a:xfrm>
          <a:prstGeom prst="rect">
            <a:avLst/>
          </a:prstGeom>
        </p:spPr>
        <p:txBody>
          <a:bodyPr anchor="t" rtlCol="false" tIns="0" lIns="0" bIns="0" rIns="0">
            <a:spAutoFit/>
          </a:bodyPr>
          <a:lstStyle/>
          <a:p>
            <a:pPr>
              <a:lnSpc>
                <a:spcPts val="7704"/>
              </a:lnSpc>
            </a:pPr>
            <a:r>
              <a:rPr lang="en-US" sz="6699">
                <a:solidFill>
                  <a:srgbClr val="FFFFFF"/>
                </a:solidFill>
                <a:latin typeface="HK Grotesk Bold"/>
              </a:rPr>
              <a:t>Feature-1</a:t>
            </a:r>
          </a:p>
        </p:txBody>
      </p:sp>
      <p:sp>
        <p:nvSpPr>
          <p:cNvPr name="TextBox 14" id="14"/>
          <p:cNvSpPr txBox="true"/>
          <p:nvPr/>
        </p:nvSpPr>
        <p:spPr>
          <a:xfrm rot="0">
            <a:off x="10278474" y="1507172"/>
            <a:ext cx="7049436" cy="1810385"/>
          </a:xfrm>
          <a:prstGeom prst="rect">
            <a:avLst/>
          </a:prstGeom>
        </p:spPr>
        <p:txBody>
          <a:bodyPr anchor="t" rtlCol="false" tIns="0" lIns="0" bIns="0" rIns="0">
            <a:spAutoFit/>
          </a:bodyPr>
          <a:lstStyle/>
          <a:p>
            <a:pPr algn="just">
              <a:lnSpc>
                <a:spcPts val="2860"/>
              </a:lnSpc>
            </a:pPr>
            <a:r>
              <a:rPr lang="en-US" sz="2200">
                <a:solidFill>
                  <a:srgbClr val="FFFFFF"/>
                </a:solidFill>
                <a:latin typeface="HK Grotesk Light"/>
              </a:rPr>
              <a:t>Providing the feature for the user to select a language other than providing only English, the user is provided the language in which he/she feels comfortable, which might remove the language barrier while using the PG finder application.</a:t>
            </a:r>
          </a:p>
        </p:txBody>
      </p:sp>
      <p:sp>
        <p:nvSpPr>
          <p:cNvPr name="TextBox 15" id="15"/>
          <p:cNvSpPr txBox="true"/>
          <p:nvPr/>
        </p:nvSpPr>
        <p:spPr>
          <a:xfrm rot="0">
            <a:off x="11450014" y="4922975"/>
            <a:ext cx="4144716" cy="888746"/>
          </a:xfrm>
          <a:prstGeom prst="rect">
            <a:avLst/>
          </a:prstGeom>
        </p:spPr>
        <p:txBody>
          <a:bodyPr anchor="t" rtlCol="false" tIns="0" lIns="0" bIns="0" rIns="0">
            <a:spAutoFit/>
          </a:bodyPr>
          <a:lstStyle/>
          <a:p>
            <a:pPr>
              <a:lnSpc>
                <a:spcPts val="3472"/>
              </a:lnSpc>
            </a:pPr>
            <a:r>
              <a:rPr lang="en-US" sz="3100">
                <a:solidFill>
                  <a:srgbClr val="FFFFFF"/>
                </a:solidFill>
                <a:latin typeface="HK Grotesk Bold"/>
              </a:rPr>
              <a:t>Offer Informative Feedback</a:t>
            </a:r>
          </a:p>
        </p:txBody>
      </p:sp>
      <p:sp>
        <p:nvSpPr>
          <p:cNvPr name="TextBox 16" id="16"/>
          <p:cNvSpPr txBox="true"/>
          <p:nvPr/>
        </p:nvSpPr>
        <p:spPr>
          <a:xfrm rot="0">
            <a:off x="11450014" y="6541346"/>
            <a:ext cx="5384866" cy="888746"/>
          </a:xfrm>
          <a:prstGeom prst="rect">
            <a:avLst/>
          </a:prstGeom>
        </p:spPr>
        <p:txBody>
          <a:bodyPr anchor="t" rtlCol="false" tIns="0" lIns="0" bIns="0" rIns="0">
            <a:spAutoFit/>
          </a:bodyPr>
          <a:lstStyle/>
          <a:p>
            <a:pPr>
              <a:lnSpc>
                <a:spcPts val="3472"/>
              </a:lnSpc>
            </a:pPr>
            <a:r>
              <a:rPr lang="en-US" sz="3100">
                <a:solidFill>
                  <a:srgbClr val="FFFFFF"/>
                </a:solidFill>
                <a:latin typeface="HK Grotesk Bold"/>
              </a:rPr>
              <a:t>Cultural and International Diversity</a:t>
            </a:r>
          </a:p>
        </p:txBody>
      </p:sp>
      <p:sp>
        <p:nvSpPr>
          <p:cNvPr name="TextBox 17" id="17"/>
          <p:cNvSpPr txBox="true"/>
          <p:nvPr/>
        </p:nvSpPr>
        <p:spPr>
          <a:xfrm rot="0">
            <a:off x="10639654" y="5111062"/>
            <a:ext cx="704577" cy="503047"/>
          </a:xfrm>
          <a:prstGeom prst="rect">
            <a:avLst/>
          </a:prstGeom>
        </p:spPr>
        <p:txBody>
          <a:bodyPr anchor="t" rtlCol="false" tIns="0" lIns="0" bIns="0" rIns="0">
            <a:spAutoFit/>
          </a:bodyPr>
          <a:lstStyle/>
          <a:p>
            <a:pPr algn="ctr">
              <a:lnSpc>
                <a:spcPts val="3943"/>
              </a:lnSpc>
            </a:pPr>
            <a:r>
              <a:rPr lang="en-US" sz="3399">
                <a:solidFill>
                  <a:srgbClr val="FFFFFF"/>
                </a:solidFill>
                <a:latin typeface="HK Grotesk Bold"/>
              </a:rPr>
              <a:t>1</a:t>
            </a:r>
          </a:p>
        </p:txBody>
      </p:sp>
      <p:sp>
        <p:nvSpPr>
          <p:cNvPr name="TextBox 18" id="18"/>
          <p:cNvSpPr txBox="true"/>
          <p:nvPr/>
        </p:nvSpPr>
        <p:spPr>
          <a:xfrm rot="0">
            <a:off x="10639654" y="6732812"/>
            <a:ext cx="704577" cy="503047"/>
          </a:xfrm>
          <a:prstGeom prst="rect">
            <a:avLst/>
          </a:prstGeom>
        </p:spPr>
        <p:txBody>
          <a:bodyPr anchor="t" rtlCol="false" tIns="0" lIns="0" bIns="0" rIns="0">
            <a:spAutoFit/>
          </a:bodyPr>
          <a:lstStyle/>
          <a:p>
            <a:pPr algn="ctr">
              <a:lnSpc>
                <a:spcPts val="3943"/>
              </a:lnSpc>
            </a:pPr>
            <a:r>
              <a:rPr lang="en-US" sz="3399">
                <a:solidFill>
                  <a:srgbClr val="FFFFFF"/>
                </a:solidFill>
                <a:latin typeface="HK Grotesk Bold"/>
              </a:rPr>
              <a:t>2</a:t>
            </a:r>
          </a:p>
        </p:txBody>
      </p:sp>
      <p:sp>
        <p:nvSpPr>
          <p:cNvPr name="TextBox 19" id="19"/>
          <p:cNvSpPr txBox="true"/>
          <p:nvPr/>
        </p:nvSpPr>
        <p:spPr>
          <a:xfrm rot="0">
            <a:off x="10209864" y="3875746"/>
            <a:ext cx="7727947" cy="491744"/>
          </a:xfrm>
          <a:prstGeom prst="rect">
            <a:avLst/>
          </a:prstGeom>
        </p:spPr>
        <p:txBody>
          <a:bodyPr anchor="t" rtlCol="false" tIns="0" lIns="0" bIns="0" rIns="0">
            <a:spAutoFit/>
          </a:bodyPr>
          <a:lstStyle/>
          <a:p>
            <a:pPr>
              <a:lnSpc>
                <a:spcPts val="3808"/>
              </a:lnSpc>
            </a:pPr>
            <a:r>
              <a:rPr lang="en-US" u="sng" sz="3400">
                <a:solidFill>
                  <a:srgbClr val="FFFFFF"/>
                </a:solidFill>
                <a:latin typeface="HK Grotesk Bold"/>
              </a:rPr>
              <a:t>Design Principles / Universal Usability</a:t>
            </a:r>
          </a:p>
        </p:txBody>
      </p:sp>
      <p:sp>
        <p:nvSpPr>
          <p:cNvPr name="TextBox 20" id="20"/>
          <p:cNvSpPr txBox="true"/>
          <p:nvPr/>
        </p:nvSpPr>
        <p:spPr>
          <a:xfrm rot="0">
            <a:off x="11412842" y="9262998"/>
            <a:ext cx="4144716" cy="450596"/>
          </a:xfrm>
          <a:prstGeom prst="rect">
            <a:avLst/>
          </a:prstGeom>
        </p:spPr>
        <p:txBody>
          <a:bodyPr anchor="t" rtlCol="false" tIns="0" lIns="0" bIns="0" rIns="0">
            <a:spAutoFit/>
          </a:bodyPr>
          <a:lstStyle/>
          <a:p>
            <a:pPr>
              <a:lnSpc>
                <a:spcPts val="3472"/>
              </a:lnSpc>
            </a:pPr>
            <a:r>
              <a:rPr lang="en-US" sz="3100">
                <a:solidFill>
                  <a:srgbClr val="FFFFFF"/>
                </a:solidFill>
                <a:latin typeface="HK Grotesk Bold"/>
              </a:rPr>
              <a:t>Menu Selection</a:t>
            </a:r>
          </a:p>
        </p:txBody>
      </p:sp>
      <p:sp>
        <p:nvSpPr>
          <p:cNvPr name="TextBox 21" id="21"/>
          <p:cNvSpPr txBox="true"/>
          <p:nvPr/>
        </p:nvSpPr>
        <p:spPr>
          <a:xfrm rot="0">
            <a:off x="10708264" y="9232010"/>
            <a:ext cx="704577" cy="503047"/>
          </a:xfrm>
          <a:prstGeom prst="rect">
            <a:avLst/>
          </a:prstGeom>
        </p:spPr>
        <p:txBody>
          <a:bodyPr anchor="t" rtlCol="false" tIns="0" lIns="0" bIns="0" rIns="0">
            <a:spAutoFit/>
          </a:bodyPr>
          <a:lstStyle/>
          <a:p>
            <a:pPr algn="ctr">
              <a:lnSpc>
                <a:spcPts val="3943"/>
              </a:lnSpc>
            </a:pPr>
            <a:r>
              <a:rPr lang="en-US" sz="3399">
                <a:solidFill>
                  <a:srgbClr val="FFFFFF"/>
                </a:solidFill>
                <a:latin typeface="HK Grotesk Bold"/>
              </a:rPr>
              <a:t>1</a:t>
            </a:r>
          </a:p>
        </p:txBody>
      </p:sp>
      <p:sp>
        <p:nvSpPr>
          <p:cNvPr name="TextBox 22" id="22"/>
          <p:cNvSpPr txBox="true"/>
          <p:nvPr/>
        </p:nvSpPr>
        <p:spPr>
          <a:xfrm rot="0">
            <a:off x="10278474" y="8139799"/>
            <a:ext cx="7727947" cy="491744"/>
          </a:xfrm>
          <a:prstGeom prst="rect">
            <a:avLst/>
          </a:prstGeom>
        </p:spPr>
        <p:txBody>
          <a:bodyPr anchor="t" rtlCol="false" tIns="0" lIns="0" bIns="0" rIns="0">
            <a:spAutoFit/>
          </a:bodyPr>
          <a:lstStyle/>
          <a:p>
            <a:pPr>
              <a:lnSpc>
                <a:spcPts val="3808"/>
              </a:lnSpc>
            </a:pPr>
            <a:r>
              <a:rPr lang="en-US" u="sng" sz="3400">
                <a:solidFill>
                  <a:srgbClr val="FFFFFF"/>
                </a:solidFill>
                <a:latin typeface="HK Grotesk Bold"/>
              </a:rPr>
              <a:t>Interaction Style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61" r="9742" b="36768"/>
          <a:stretch>
            <a:fillRect/>
          </a:stretch>
        </p:blipFill>
        <p:spPr>
          <a:xfrm>
            <a:off x="0" y="0"/>
            <a:ext cx="18288000" cy="10287000"/>
          </a:xfrm>
          <a:prstGeom prst="rect">
            <a:avLst/>
          </a:prstGeom>
        </p:spPr>
      </p:pic>
      <p:grpSp>
        <p:nvGrpSpPr>
          <p:cNvPr name="Group 3" id="3"/>
          <p:cNvGrpSpPr/>
          <p:nvPr/>
        </p:nvGrpSpPr>
        <p:grpSpPr>
          <a:xfrm rot="0">
            <a:off x="1028700" y="3262348"/>
            <a:ext cx="8885145" cy="6164286"/>
            <a:chOff x="0" y="0"/>
            <a:chExt cx="4379177" cy="3038160"/>
          </a:xfrm>
        </p:grpSpPr>
        <p:sp>
          <p:nvSpPr>
            <p:cNvPr name="Freeform 4" id="4"/>
            <p:cNvSpPr/>
            <p:nvPr/>
          </p:nvSpPr>
          <p:spPr>
            <a:xfrm>
              <a:off x="0" y="0"/>
              <a:ext cx="4379177" cy="3038160"/>
            </a:xfrm>
            <a:custGeom>
              <a:avLst/>
              <a:gdLst/>
              <a:ahLst/>
              <a:cxnLst/>
              <a:rect r="r" b="b" t="t" l="l"/>
              <a:pathLst>
                <a:path h="3038160" w="4379177">
                  <a:moveTo>
                    <a:pt x="4254717" y="3038160"/>
                  </a:moveTo>
                  <a:lnTo>
                    <a:pt x="124460" y="3038160"/>
                  </a:lnTo>
                  <a:cubicBezTo>
                    <a:pt x="55880" y="3038160"/>
                    <a:pt x="0" y="2982280"/>
                    <a:pt x="0" y="2913700"/>
                  </a:cubicBezTo>
                  <a:lnTo>
                    <a:pt x="0" y="124460"/>
                  </a:lnTo>
                  <a:cubicBezTo>
                    <a:pt x="0" y="55880"/>
                    <a:pt x="55880" y="0"/>
                    <a:pt x="124460" y="0"/>
                  </a:cubicBezTo>
                  <a:lnTo>
                    <a:pt x="4254717" y="0"/>
                  </a:lnTo>
                  <a:cubicBezTo>
                    <a:pt x="4323297" y="0"/>
                    <a:pt x="4379177" y="55880"/>
                    <a:pt x="4379177" y="124460"/>
                  </a:cubicBezTo>
                  <a:lnTo>
                    <a:pt x="4379177" y="2913700"/>
                  </a:lnTo>
                  <a:cubicBezTo>
                    <a:pt x="4379177" y="2982280"/>
                    <a:pt x="4323297" y="3038160"/>
                    <a:pt x="4254717" y="3038160"/>
                  </a:cubicBezTo>
                  <a:close/>
                </a:path>
              </a:pathLst>
            </a:custGeom>
            <a:solidFill>
              <a:srgbClr val="6968D4"/>
            </a:solidFill>
          </p:spPr>
        </p:sp>
      </p:grpSp>
      <p:sp>
        <p:nvSpPr>
          <p:cNvPr name="AutoShape 5" id="5"/>
          <p:cNvSpPr/>
          <p:nvPr/>
        </p:nvSpPr>
        <p:spPr>
          <a:xfrm rot="0">
            <a:off x="1028700" y="2042795"/>
            <a:ext cx="6625017" cy="0"/>
          </a:xfrm>
          <a:prstGeom prst="line">
            <a:avLst/>
          </a:prstGeom>
          <a:ln cap="flat" w="9525">
            <a:solidFill>
              <a:srgbClr val="9695FF"/>
            </a:solidFill>
            <a:prstDash val="solid"/>
            <a:headEnd type="none" len="sm" w="sm"/>
            <a:tailEnd type="none" len="sm" w="sm"/>
          </a:ln>
        </p:spPr>
      </p:sp>
      <p:grpSp>
        <p:nvGrpSpPr>
          <p:cNvPr name="Group 6" id="6"/>
          <p:cNvGrpSpPr/>
          <p:nvPr/>
        </p:nvGrpSpPr>
        <p:grpSpPr>
          <a:xfrm rot="0">
            <a:off x="-2062" y="0"/>
            <a:ext cx="450526" cy="10287000"/>
            <a:chOff x="0" y="0"/>
            <a:chExt cx="152400" cy="3479800"/>
          </a:xfrm>
        </p:grpSpPr>
        <p:sp>
          <p:nvSpPr>
            <p:cNvPr name="Freeform 7" id="7"/>
            <p:cNvSpPr/>
            <p:nvPr/>
          </p:nvSpPr>
          <p:spPr>
            <a:xfrm>
              <a:off x="0" y="0"/>
              <a:ext cx="152400" cy="3479800"/>
            </a:xfrm>
            <a:custGeom>
              <a:avLst/>
              <a:gdLst/>
              <a:ahLst/>
              <a:cxnLst/>
              <a:rect r="r" b="b" t="t" l="l"/>
              <a:pathLst>
                <a:path h="3479800" w="152400">
                  <a:moveTo>
                    <a:pt x="0" y="0"/>
                  </a:moveTo>
                  <a:lnTo>
                    <a:pt x="152400" y="0"/>
                  </a:lnTo>
                  <a:lnTo>
                    <a:pt x="152400" y="3479800"/>
                  </a:lnTo>
                  <a:lnTo>
                    <a:pt x="0" y="3479800"/>
                  </a:lnTo>
                  <a:close/>
                </a:path>
              </a:pathLst>
            </a:custGeom>
            <a:solidFill>
              <a:srgbClr val="171831"/>
            </a:solidFill>
          </p:spPr>
        </p:sp>
      </p:grpSp>
      <p:pic>
        <p:nvPicPr>
          <p:cNvPr name="Picture 8" id="8"/>
          <p:cNvPicPr>
            <a:picLocks noChangeAspect="true"/>
          </p:cNvPicPr>
          <p:nvPr/>
        </p:nvPicPr>
        <p:blipFill>
          <a:blip r:embed="rId3"/>
          <a:srcRect l="0" t="0" r="0" b="0"/>
          <a:stretch>
            <a:fillRect/>
          </a:stretch>
        </p:blipFill>
        <p:spPr>
          <a:xfrm flipH="false" flipV="false" rot="0">
            <a:off x="10113435" y="1535747"/>
            <a:ext cx="7684557" cy="7824276"/>
          </a:xfrm>
          <a:prstGeom prst="rect">
            <a:avLst/>
          </a:prstGeom>
        </p:spPr>
      </p:pic>
      <p:sp>
        <p:nvSpPr>
          <p:cNvPr name="TextBox 9" id="9"/>
          <p:cNvSpPr txBox="true"/>
          <p:nvPr/>
        </p:nvSpPr>
        <p:spPr>
          <a:xfrm rot="0">
            <a:off x="1028700" y="1057275"/>
            <a:ext cx="6625017" cy="985520"/>
          </a:xfrm>
          <a:prstGeom prst="rect">
            <a:avLst/>
          </a:prstGeom>
        </p:spPr>
        <p:txBody>
          <a:bodyPr anchor="t" rtlCol="false" tIns="0" lIns="0" bIns="0" rIns="0">
            <a:spAutoFit/>
          </a:bodyPr>
          <a:lstStyle/>
          <a:p>
            <a:pPr>
              <a:lnSpc>
                <a:spcPts val="7704"/>
              </a:lnSpc>
            </a:pPr>
            <a:r>
              <a:rPr lang="en-US" sz="6699">
                <a:solidFill>
                  <a:srgbClr val="FFFFFF"/>
                </a:solidFill>
                <a:latin typeface="HK Grotesk Bold"/>
              </a:rPr>
              <a:t>Feature-1</a:t>
            </a:r>
          </a:p>
        </p:txBody>
      </p:sp>
      <p:sp>
        <p:nvSpPr>
          <p:cNvPr name="TextBox 10" id="10"/>
          <p:cNvSpPr txBox="true"/>
          <p:nvPr/>
        </p:nvSpPr>
        <p:spPr>
          <a:xfrm rot="0">
            <a:off x="1458490" y="3511592"/>
            <a:ext cx="8221971" cy="5517388"/>
          </a:xfrm>
          <a:prstGeom prst="rect">
            <a:avLst/>
          </a:prstGeom>
        </p:spPr>
        <p:txBody>
          <a:bodyPr anchor="t" rtlCol="false" tIns="0" lIns="0" bIns="0" rIns="0">
            <a:spAutoFit/>
          </a:bodyPr>
          <a:lstStyle/>
          <a:p>
            <a:pPr algn="just">
              <a:lnSpc>
                <a:spcPts val="3472"/>
              </a:lnSpc>
            </a:pPr>
            <a:r>
              <a:rPr lang="en-US" sz="3100">
                <a:solidFill>
                  <a:srgbClr val="FFFFFF"/>
                </a:solidFill>
                <a:latin typeface="HK Grotesk Bold"/>
              </a:rPr>
              <a:t> </a:t>
            </a:r>
            <a:r>
              <a:rPr lang="en-US" u="sng" sz="3100">
                <a:solidFill>
                  <a:srgbClr val="FFFFFF"/>
                </a:solidFill>
                <a:latin typeface="Arimo Bold"/>
              </a:rPr>
              <a:t>Goal:</a:t>
            </a:r>
            <a:r>
              <a:rPr lang="en-US" sz="3100">
                <a:solidFill>
                  <a:srgbClr val="FFFFFF"/>
                </a:solidFill>
                <a:latin typeface="Arimo"/>
              </a:rPr>
              <a:t> Change in Language of PG Finder Application.</a:t>
            </a:r>
          </a:p>
          <a:p>
            <a:pPr algn="just">
              <a:lnSpc>
                <a:spcPts val="3472"/>
              </a:lnSpc>
            </a:pPr>
          </a:p>
          <a:p>
            <a:pPr algn="just">
              <a:lnSpc>
                <a:spcPts val="3360"/>
              </a:lnSpc>
            </a:pPr>
            <a:r>
              <a:rPr lang="en-US" sz="3000">
                <a:solidFill>
                  <a:srgbClr val="FFFFFF"/>
                </a:solidFill>
                <a:latin typeface="Arimo"/>
              </a:rPr>
              <a:t>1.Select the language the user is comfortable with.</a:t>
            </a:r>
          </a:p>
          <a:p>
            <a:pPr algn="just">
              <a:lnSpc>
                <a:spcPts val="3360"/>
              </a:lnSpc>
            </a:pPr>
            <a:r>
              <a:rPr lang="en-US" sz="3000">
                <a:solidFill>
                  <a:srgbClr val="FFFFFF"/>
                </a:solidFill>
                <a:latin typeface="HK Grotesk Bold"/>
              </a:rPr>
              <a:t>   </a:t>
            </a:r>
            <a:r>
              <a:rPr lang="en-US" sz="3000">
                <a:solidFill>
                  <a:srgbClr val="FFFFFF"/>
                </a:solidFill>
                <a:latin typeface="Arimo"/>
              </a:rPr>
              <a:t>1.1 If users find the appropriate language and select it.</a:t>
            </a:r>
          </a:p>
          <a:p>
            <a:pPr algn="just">
              <a:lnSpc>
                <a:spcPts val="3360"/>
              </a:lnSpc>
            </a:pPr>
            <a:r>
              <a:rPr lang="en-US" sz="3000">
                <a:solidFill>
                  <a:srgbClr val="FFFFFF"/>
                </a:solidFill>
                <a:latin typeface="Arimo"/>
              </a:rPr>
              <a:t>        1.1.1 User saves the changes and continues using the app.</a:t>
            </a:r>
          </a:p>
          <a:p>
            <a:pPr algn="just">
              <a:lnSpc>
                <a:spcPts val="3360"/>
              </a:lnSpc>
            </a:pPr>
            <a:r>
              <a:rPr lang="en-US" sz="3000">
                <a:solidFill>
                  <a:srgbClr val="FFFFFF"/>
                </a:solidFill>
                <a:latin typeface="HK Grotesk Bold"/>
              </a:rPr>
              <a:t>  </a:t>
            </a:r>
            <a:r>
              <a:rPr lang="en-US" sz="3000">
                <a:solidFill>
                  <a:srgbClr val="FFFFFF"/>
                </a:solidFill>
                <a:latin typeface="Arimo"/>
              </a:rPr>
              <a:t>1.2 If the user did not find the appropriate language or selected a different language.</a:t>
            </a:r>
          </a:p>
          <a:p>
            <a:pPr algn="just">
              <a:lnSpc>
                <a:spcPts val="3360"/>
              </a:lnSpc>
            </a:pPr>
            <a:r>
              <a:rPr lang="en-US" sz="3000">
                <a:solidFill>
                  <a:srgbClr val="FFFFFF"/>
                </a:solidFill>
                <a:latin typeface="Arimo"/>
              </a:rPr>
              <a:t>         1.2.1 Users can cancel the changes made.</a:t>
            </a:r>
          </a:p>
          <a:p>
            <a:pPr algn="just">
              <a:lnSpc>
                <a:spcPts val="3360"/>
              </a:lnSpc>
            </a:pPr>
          </a:p>
        </p:txBody>
      </p:sp>
      <p:sp>
        <p:nvSpPr>
          <p:cNvPr name="TextBox 11" id="11"/>
          <p:cNvSpPr txBox="true"/>
          <p:nvPr/>
        </p:nvSpPr>
        <p:spPr>
          <a:xfrm rot="0">
            <a:off x="1028700" y="2310393"/>
            <a:ext cx="7727947" cy="491744"/>
          </a:xfrm>
          <a:prstGeom prst="rect">
            <a:avLst/>
          </a:prstGeom>
        </p:spPr>
        <p:txBody>
          <a:bodyPr anchor="t" rtlCol="false" tIns="0" lIns="0" bIns="0" rIns="0">
            <a:spAutoFit/>
          </a:bodyPr>
          <a:lstStyle/>
          <a:p>
            <a:pPr>
              <a:lnSpc>
                <a:spcPts val="3808"/>
              </a:lnSpc>
            </a:pPr>
            <a:r>
              <a:rPr lang="en-US" u="sng" sz="3400">
                <a:solidFill>
                  <a:srgbClr val="FFFFFF"/>
                </a:solidFill>
                <a:latin typeface="HK Grotesk Bold"/>
              </a:rPr>
              <a:t>Hierarchy Task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61" r="9742" b="36768"/>
          <a:stretch>
            <a:fillRect/>
          </a:stretch>
        </p:blipFill>
        <p:spPr>
          <a:xfrm>
            <a:off x="0" y="0"/>
            <a:ext cx="18288000" cy="10287000"/>
          </a:xfrm>
          <a:prstGeom prst="rect">
            <a:avLst/>
          </a:prstGeom>
        </p:spPr>
      </p:pic>
      <p:grpSp>
        <p:nvGrpSpPr>
          <p:cNvPr name="Group 3" id="3"/>
          <p:cNvGrpSpPr/>
          <p:nvPr/>
        </p:nvGrpSpPr>
        <p:grpSpPr>
          <a:xfrm rot="0">
            <a:off x="10209864" y="4673731"/>
            <a:ext cx="6625017" cy="2511133"/>
            <a:chOff x="0" y="0"/>
            <a:chExt cx="3265238" cy="1237650"/>
          </a:xfrm>
        </p:grpSpPr>
        <p:sp>
          <p:nvSpPr>
            <p:cNvPr name="Freeform 4" id="4"/>
            <p:cNvSpPr/>
            <p:nvPr/>
          </p:nvSpPr>
          <p:spPr>
            <a:xfrm>
              <a:off x="0" y="0"/>
              <a:ext cx="3265239" cy="1237650"/>
            </a:xfrm>
            <a:custGeom>
              <a:avLst/>
              <a:gdLst/>
              <a:ahLst/>
              <a:cxnLst/>
              <a:rect r="r" b="b" t="t" l="l"/>
              <a:pathLst>
                <a:path h="1237650" w="3265239">
                  <a:moveTo>
                    <a:pt x="3140778" y="1237650"/>
                  </a:moveTo>
                  <a:lnTo>
                    <a:pt x="124460" y="1237650"/>
                  </a:lnTo>
                  <a:cubicBezTo>
                    <a:pt x="55880" y="1237650"/>
                    <a:pt x="0" y="1181770"/>
                    <a:pt x="0" y="1113190"/>
                  </a:cubicBezTo>
                  <a:lnTo>
                    <a:pt x="0" y="124460"/>
                  </a:lnTo>
                  <a:cubicBezTo>
                    <a:pt x="0" y="55880"/>
                    <a:pt x="55880" y="0"/>
                    <a:pt x="124460" y="0"/>
                  </a:cubicBezTo>
                  <a:lnTo>
                    <a:pt x="3140779" y="0"/>
                  </a:lnTo>
                  <a:cubicBezTo>
                    <a:pt x="3209359" y="0"/>
                    <a:pt x="3265239" y="55880"/>
                    <a:pt x="3265239" y="124460"/>
                  </a:cubicBezTo>
                  <a:lnTo>
                    <a:pt x="3265239" y="1113190"/>
                  </a:lnTo>
                  <a:cubicBezTo>
                    <a:pt x="3265239" y="1181770"/>
                    <a:pt x="3209359" y="1237650"/>
                    <a:pt x="3140779" y="1237650"/>
                  </a:cubicBezTo>
                  <a:close/>
                </a:path>
              </a:pathLst>
            </a:custGeom>
            <a:solidFill>
              <a:srgbClr val="6968D4"/>
            </a:solidFill>
          </p:spPr>
        </p:sp>
      </p:grpSp>
      <p:sp>
        <p:nvSpPr>
          <p:cNvPr name="AutoShape 5" id="5"/>
          <p:cNvSpPr/>
          <p:nvPr/>
        </p:nvSpPr>
        <p:spPr>
          <a:xfrm rot="0">
            <a:off x="10209864" y="3601792"/>
            <a:ext cx="6625017" cy="0"/>
          </a:xfrm>
          <a:prstGeom prst="line">
            <a:avLst/>
          </a:prstGeom>
          <a:ln cap="flat" w="9525">
            <a:solidFill>
              <a:srgbClr val="9695FF"/>
            </a:solidFill>
            <a:prstDash val="solid"/>
            <a:headEnd type="none" len="sm" w="sm"/>
            <a:tailEnd type="none" len="sm" w="sm"/>
          </a:ln>
        </p:spPr>
      </p:sp>
      <p:grpSp>
        <p:nvGrpSpPr>
          <p:cNvPr name="Group 6" id="6"/>
          <p:cNvGrpSpPr/>
          <p:nvPr/>
        </p:nvGrpSpPr>
        <p:grpSpPr>
          <a:xfrm rot="0">
            <a:off x="-2062" y="0"/>
            <a:ext cx="450526" cy="10287000"/>
            <a:chOff x="0" y="0"/>
            <a:chExt cx="152400" cy="3479800"/>
          </a:xfrm>
        </p:grpSpPr>
        <p:sp>
          <p:nvSpPr>
            <p:cNvPr name="Freeform 7" id="7"/>
            <p:cNvSpPr/>
            <p:nvPr/>
          </p:nvSpPr>
          <p:spPr>
            <a:xfrm>
              <a:off x="0" y="0"/>
              <a:ext cx="152400" cy="3479800"/>
            </a:xfrm>
            <a:custGeom>
              <a:avLst/>
              <a:gdLst/>
              <a:ahLst/>
              <a:cxnLst/>
              <a:rect r="r" b="b" t="t" l="l"/>
              <a:pathLst>
                <a:path h="3479800" w="152400">
                  <a:moveTo>
                    <a:pt x="0" y="0"/>
                  </a:moveTo>
                  <a:lnTo>
                    <a:pt x="152400" y="0"/>
                  </a:lnTo>
                  <a:lnTo>
                    <a:pt x="152400" y="3479800"/>
                  </a:lnTo>
                  <a:lnTo>
                    <a:pt x="0" y="3479800"/>
                  </a:lnTo>
                  <a:close/>
                </a:path>
              </a:pathLst>
            </a:custGeom>
            <a:solidFill>
              <a:srgbClr val="171831"/>
            </a:solidFill>
          </p:spPr>
        </p:sp>
      </p:grpSp>
      <p:pic>
        <p:nvPicPr>
          <p:cNvPr name="Picture 8" id="8"/>
          <p:cNvPicPr>
            <a:picLocks noChangeAspect="true"/>
          </p:cNvPicPr>
          <p:nvPr/>
        </p:nvPicPr>
        <p:blipFill>
          <a:blip r:embed="rId3"/>
          <a:srcRect l="0" t="0" r="0" b="0"/>
          <a:stretch>
            <a:fillRect/>
          </a:stretch>
        </p:blipFill>
        <p:spPr>
          <a:xfrm flipH="false" flipV="false" rot="0">
            <a:off x="1284639" y="1539184"/>
            <a:ext cx="7859361" cy="8149850"/>
          </a:xfrm>
          <a:prstGeom prst="rect">
            <a:avLst/>
          </a:prstGeom>
        </p:spPr>
      </p:pic>
      <p:sp>
        <p:nvSpPr>
          <p:cNvPr name="TextBox 9" id="9"/>
          <p:cNvSpPr txBox="true"/>
          <p:nvPr/>
        </p:nvSpPr>
        <p:spPr>
          <a:xfrm rot="0">
            <a:off x="10209864" y="1057275"/>
            <a:ext cx="6625017" cy="985520"/>
          </a:xfrm>
          <a:prstGeom prst="rect">
            <a:avLst/>
          </a:prstGeom>
        </p:spPr>
        <p:txBody>
          <a:bodyPr anchor="t" rtlCol="false" tIns="0" lIns="0" bIns="0" rIns="0">
            <a:spAutoFit/>
          </a:bodyPr>
          <a:lstStyle/>
          <a:p>
            <a:pPr>
              <a:lnSpc>
                <a:spcPts val="7704"/>
              </a:lnSpc>
            </a:pPr>
            <a:r>
              <a:rPr lang="en-US" sz="6699">
                <a:solidFill>
                  <a:srgbClr val="FFFFFF"/>
                </a:solidFill>
                <a:latin typeface="HK Grotesk Bold"/>
              </a:rPr>
              <a:t>Feature-2</a:t>
            </a:r>
          </a:p>
        </p:txBody>
      </p:sp>
      <p:sp>
        <p:nvSpPr>
          <p:cNvPr name="TextBox 10" id="10"/>
          <p:cNvSpPr txBox="true"/>
          <p:nvPr/>
        </p:nvSpPr>
        <p:spPr>
          <a:xfrm rot="0">
            <a:off x="10278474" y="2153357"/>
            <a:ext cx="7049436" cy="1086485"/>
          </a:xfrm>
          <a:prstGeom prst="rect">
            <a:avLst/>
          </a:prstGeom>
        </p:spPr>
        <p:txBody>
          <a:bodyPr anchor="t" rtlCol="false" tIns="0" lIns="0" bIns="0" rIns="0">
            <a:spAutoFit/>
          </a:bodyPr>
          <a:lstStyle/>
          <a:p>
            <a:pPr algn="just">
              <a:lnSpc>
                <a:spcPts val="2860"/>
              </a:lnSpc>
            </a:pPr>
            <a:r>
              <a:rPr lang="en-US" sz="2200">
                <a:solidFill>
                  <a:srgbClr val="FFFFFF"/>
                </a:solidFill>
                <a:latin typeface="HK Grotesk Light"/>
              </a:rPr>
              <a:t>Providing the feature to search the nearby PG from the various search certiera provided by the user. Providing the feature to users to search by location</a:t>
            </a:r>
          </a:p>
        </p:txBody>
      </p:sp>
      <p:sp>
        <p:nvSpPr>
          <p:cNvPr name="TextBox 11" id="11"/>
          <p:cNvSpPr txBox="true"/>
          <p:nvPr/>
        </p:nvSpPr>
        <p:spPr>
          <a:xfrm rot="0">
            <a:off x="10555337" y="4837225"/>
            <a:ext cx="5934071" cy="2203196"/>
          </a:xfrm>
          <a:prstGeom prst="rect">
            <a:avLst/>
          </a:prstGeom>
        </p:spPr>
        <p:txBody>
          <a:bodyPr anchor="t" rtlCol="false" tIns="0" lIns="0" bIns="0" rIns="0">
            <a:spAutoFit/>
          </a:bodyPr>
          <a:lstStyle/>
          <a:p>
            <a:pPr marL="669299" indent="-334650" lvl="1">
              <a:lnSpc>
                <a:spcPts val="3472"/>
              </a:lnSpc>
              <a:buFont typeface="Arial"/>
              <a:buChar char="•"/>
            </a:pPr>
            <a:r>
              <a:rPr lang="en-US" sz="3100">
                <a:solidFill>
                  <a:srgbClr val="FFFFFF"/>
                </a:solidFill>
                <a:latin typeface="HK Grotesk Bold"/>
              </a:rPr>
              <a:t>Strive for consistency</a:t>
            </a:r>
          </a:p>
          <a:p>
            <a:pPr marL="669299" indent="-334650" lvl="1">
              <a:lnSpc>
                <a:spcPts val="3472"/>
              </a:lnSpc>
              <a:buFont typeface="Arial"/>
              <a:buChar char="•"/>
            </a:pPr>
            <a:r>
              <a:rPr lang="en-US" sz="3100">
                <a:solidFill>
                  <a:srgbClr val="FFFFFF"/>
                </a:solidFill>
                <a:latin typeface="HK Grotesk Bold"/>
              </a:rPr>
              <a:t>Permit Easy Reversal of Actions</a:t>
            </a:r>
          </a:p>
          <a:p>
            <a:pPr marL="669299" indent="-334650" lvl="1">
              <a:lnSpc>
                <a:spcPts val="3472"/>
              </a:lnSpc>
              <a:buFont typeface="Arial"/>
              <a:buChar char="•"/>
            </a:pPr>
            <a:r>
              <a:rPr lang="en-US" sz="3100">
                <a:solidFill>
                  <a:srgbClr val="FFFFFF"/>
                </a:solidFill>
                <a:latin typeface="HK Grotesk Bold"/>
              </a:rPr>
              <a:t>Support Intrval Locus of Control</a:t>
            </a:r>
          </a:p>
        </p:txBody>
      </p:sp>
      <p:sp>
        <p:nvSpPr>
          <p:cNvPr name="TextBox 12" id="12"/>
          <p:cNvSpPr txBox="true"/>
          <p:nvPr/>
        </p:nvSpPr>
        <p:spPr>
          <a:xfrm rot="0">
            <a:off x="10209864" y="3875746"/>
            <a:ext cx="7727947" cy="491744"/>
          </a:xfrm>
          <a:prstGeom prst="rect">
            <a:avLst/>
          </a:prstGeom>
        </p:spPr>
        <p:txBody>
          <a:bodyPr anchor="t" rtlCol="false" tIns="0" lIns="0" bIns="0" rIns="0">
            <a:spAutoFit/>
          </a:bodyPr>
          <a:lstStyle/>
          <a:p>
            <a:pPr>
              <a:lnSpc>
                <a:spcPts val="3808"/>
              </a:lnSpc>
            </a:pPr>
            <a:r>
              <a:rPr lang="en-US" u="sng" sz="3400">
                <a:solidFill>
                  <a:srgbClr val="FFFFFF"/>
                </a:solidFill>
                <a:latin typeface="HK Grotesk Bold"/>
              </a:rPr>
              <a:t>Design Principles / Universal Usability</a:t>
            </a:r>
          </a:p>
        </p:txBody>
      </p:sp>
      <p:sp>
        <p:nvSpPr>
          <p:cNvPr name="TextBox 13" id="13"/>
          <p:cNvSpPr txBox="true"/>
          <p:nvPr/>
        </p:nvSpPr>
        <p:spPr>
          <a:xfrm rot="0">
            <a:off x="10209864" y="7735842"/>
            <a:ext cx="7727947" cy="491744"/>
          </a:xfrm>
          <a:prstGeom prst="rect">
            <a:avLst/>
          </a:prstGeom>
        </p:spPr>
        <p:txBody>
          <a:bodyPr anchor="t" rtlCol="false" tIns="0" lIns="0" bIns="0" rIns="0">
            <a:spAutoFit/>
          </a:bodyPr>
          <a:lstStyle/>
          <a:p>
            <a:pPr>
              <a:lnSpc>
                <a:spcPts val="3808"/>
              </a:lnSpc>
            </a:pPr>
            <a:r>
              <a:rPr lang="en-US" u="sng" sz="3400">
                <a:solidFill>
                  <a:srgbClr val="FFFFFF"/>
                </a:solidFill>
                <a:latin typeface="HK Grotesk Bold"/>
              </a:rPr>
              <a:t>Interaction Style</a:t>
            </a:r>
          </a:p>
        </p:txBody>
      </p:sp>
      <p:grpSp>
        <p:nvGrpSpPr>
          <p:cNvPr name="Group 14" id="14"/>
          <p:cNvGrpSpPr/>
          <p:nvPr/>
        </p:nvGrpSpPr>
        <p:grpSpPr>
          <a:xfrm rot="0">
            <a:off x="10278474" y="8454086"/>
            <a:ext cx="6625017" cy="1647859"/>
            <a:chOff x="0" y="0"/>
            <a:chExt cx="3265238" cy="812172"/>
          </a:xfrm>
        </p:grpSpPr>
        <p:sp>
          <p:nvSpPr>
            <p:cNvPr name="Freeform 15" id="15"/>
            <p:cNvSpPr/>
            <p:nvPr/>
          </p:nvSpPr>
          <p:spPr>
            <a:xfrm>
              <a:off x="0" y="0"/>
              <a:ext cx="3265239" cy="812172"/>
            </a:xfrm>
            <a:custGeom>
              <a:avLst/>
              <a:gdLst/>
              <a:ahLst/>
              <a:cxnLst/>
              <a:rect r="r" b="b" t="t" l="l"/>
              <a:pathLst>
                <a:path h="812172" w="3265239">
                  <a:moveTo>
                    <a:pt x="3140778" y="812172"/>
                  </a:moveTo>
                  <a:lnTo>
                    <a:pt x="124460" y="812172"/>
                  </a:lnTo>
                  <a:cubicBezTo>
                    <a:pt x="55880" y="812172"/>
                    <a:pt x="0" y="756292"/>
                    <a:pt x="0" y="687712"/>
                  </a:cubicBezTo>
                  <a:lnTo>
                    <a:pt x="0" y="124460"/>
                  </a:lnTo>
                  <a:cubicBezTo>
                    <a:pt x="0" y="55880"/>
                    <a:pt x="55880" y="0"/>
                    <a:pt x="124460" y="0"/>
                  </a:cubicBezTo>
                  <a:lnTo>
                    <a:pt x="3140779" y="0"/>
                  </a:lnTo>
                  <a:cubicBezTo>
                    <a:pt x="3209359" y="0"/>
                    <a:pt x="3265239" y="55880"/>
                    <a:pt x="3265239" y="124460"/>
                  </a:cubicBezTo>
                  <a:lnTo>
                    <a:pt x="3265239" y="687712"/>
                  </a:lnTo>
                  <a:cubicBezTo>
                    <a:pt x="3265239" y="756292"/>
                    <a:pt x="3209359" y="812172"/>
                    <a:pt x="3140779" y="812172"/>
                  </a:cubicBezTo>
                  <a:close/>
                </a:path>
              </a:pathLst>
            </a:custGeom>
            <a:solidFill>
              <a:srgbClr val="6968D4"/>
            </a:solidFill>
          </p:spPr>
        </p:sp>
      </p:grpSp>
      <p:sp>
        <p:nvSpPr>
          <p:cNvPr name="TextBox 16" id="16"/>
          <p:cNvSpPr txBox="true"/>
          <p:nvPr/>
        </p:nvSpPr>
        <p:spPr>
          <a:xfrm rot="0">
            <a:off x="10623947" y="8596961"/>
            <a:ext cx="5934071" cy="1326896"/>
          </a:xfrm>
          <a:prstGeom prst="rect">
            <a:avLst/>
          </a:prstGeom>
        </p:spPr>
        <p:txBody>
          <a:bodyPr anchor="t" rtlCol="false" tIns="0" lIns="0" bIns="0" rIns="0">
            <a:spAutoFit/>
          </a:bodyPr>
          <a:lstStyle/>
          <a:p>
            <a:pPr marL="669299" indent="-334650" lvl="1">
              <a:lnSpc>
                <a:spcPts val="3472"/>
              </a:lnSpc>
              <a:buFont typeface="Arial"/>
              <a:buChar char="•"/>
            </a:pPr>
            <a:r>
              <a:rPr lang="en-US" sz="3100">
                <a:solidFill>
                  <a:srgbClr val="FFFFFF"/>
                </a:solidFill>
                <a:latin typeface="HK Grotesk Bold"/>
              </a:rPr>
              <a:t>Direct Manipulation</a:t>
            </a:r>
          </a:p>
          <a:p>
            <a:pPr marL="669299" indent="-334650" lvl="1">
              <a:lnSpc>
                <a:spcPts val="3472"/>
              </a:lnSpc>
              <a:buFont typeface="Arial"/>
              <a:buChar char="•"/>
            </a:pPr>
            <a:r>
              <a:rPr lang="en-US" sz="3100">
                <a:solidFill>
                  <a:srgbClr val="FFFFFF"/>
                </a:solidFill>
                <a:latin typeface="HK Grotesk Bold"/>
              </a:rPr>
              <a:t>Form Fill-in</a:t>
            </a:r>
          </a:p>
          <a:p>
            <a:pPr marL="669299" indent="-334650" lvl="1">
              <a:lnSpc>
                <a:spcPts val="3472"/>
              </a:lnSpc>
              <a:buFont typeface="Arial"/>
              <a:buChar char="•"/>
            </a:pPr>
            <a:r>
              <a:rPr lang="en-US" sz="3100">
                <a:solidFill>
                  <a:srgbClr val="FFFFFF"/>
                </a:solidFill>
                <a:latin typeface="HK Grotesk Bold"/>
              </a:rPr>
              <a:t>Menu Selection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61" r="9742" b="36768"/>
          <a:stretch>
            <a:fillRect/>
          </a:stretch>
        </p:blipFill>
        <p:spPr>
          <a:xfrm>
            <a:off x="0" y="0"/>
            <a:ext cx="18288000" cy="10287000"/>
          </a:xfrm>
          <a:prstGeom prst="rect">
            <a:avLst/>
          </a:prstGeom>
        </p:spPr>
      </p:pic>
      <p:grpSp>
        <p:nvGrpSpPr>
          <p:cNvPr name="Group 3" id="3"/>
          <p:cNvGrpSpPr/>
          <p:nvPr/>
        </p:nvGrpSpPr>
        <p:grpSpPr>
          <a:xfrm rot="0">
            <a:off x="1028700" y="3262348"/>
            <a:ext cx="8885145" cy="4909382"/>
            <a:chOff x="0" y="0"/>
            <a:chExt cx="4379177" cy="2419662"/>
          </a:xfrm>
        </p:grpSpPr>
        <p:sp>
          <p:nvSpPr>
            <p:cNvPr name="Freeform 4" id="4"/>
            <p:cNvSpPr/>
            <p:nvPr/>
          </p:nvSpPr>
          <p:spPr>
            <a:xfrm>
              <a:off x="0" y="0"/>
              <a:ext cx="4379177" cy="2419662"/>
            </a:xfrm>
            <a:custGeom>
              <a:avLst/>
              <a:gdLst/>
              <a:ahLst/>
              <a:cxnLst/>
              <a:rect r="r" b="b" t="t" l="l"/>
              <a:pathLst>
                <a:path h="2419662" w="4379177">
                  <a:moveTo>
                    <a:pt x="4254717" y="2419662"/>
                  </a:moveTo>
                  <a:lnTo>
                    <a:pt x="124460" y="2419662"/>
                  </a:lnTo>
                  <a:cubicBezTo>
                    <a:pt x="55880" y="2419662"/>
                    <a:pt x="0" y="2363782"/>
                    <a:pt x="0" y="2295202"/>
                  </a:cubicBezTo>
                  <a:lnTo>
                    <a:pt x="0" y="124460"/>
                  </a:lnTo>
                  <a:cubicBezTo>
                    <a:pt x="0" y="55880"/>
                    <a:pt x="55880" y="0"/>
                    <a:pt x="124460" y="0"/>
                  </a:cubicBezTo>
                  <a:lnTo>
                    <a:pt x="4254717" y="0"/>
                  </a:lnTo>
                  <a:cubicBezTo>
                    <a:pt x="4323297" y="0"/>
                    <a:pt x="4379177" y="55880"/>
                    <a:pt x="4379177" y="124460"/>
                  </a:cubicBezTo>
                  <a:lnTo>
                    <a:pt x="4379177" y="2295202"/>
                  </a:lnTo>
                  <a:cubicBezTo>
                    <a:pt x="4379177" y="2363782"/>
                    <a:pt x="4323297" y="2419662"/>
                    <a:pt x="4254717" y="2419662"/>
                  </a:cubicBezTo>
                  <a:close/>
                </a:path>
              </a:pathLst>
            </a:custGeom>
            <a:solidFill>
              <a:srgbClr val="6968D4"/>
            </a:solidFill>
          </p:spPr>
        </p:sp>
      </p:grpSp>
      <p:sp>
        <p:nvSpPr>
          <p:cNvPr name="AutoShape 5" id="5"/>
          <p:cNvSpPr/>
          <p:nvPr/>
        </p:nvSpPr>
        <p:spPr>
          <a:xfrm rot="0">
            <a:off x="1028700" y="2042795"/>
            <a:ext cx="6625017" cy="0"/>
          </a:xfrm>
          <a:prstGeom prst="line">
            <a:avLst/>
          </a:prstGeom>
          <a:ln cap="flat" w="9525">
            <a:solidFill>
              <a:srgbClr val="9695FF"/>
            </a:solidFill>
            <a:prstDash val="solid"/>
            <a:headEnd type="none" len="sm" w="sm"/>
            <a:tailEnd type="none" len="sm" w="sm"/>
          </a:ln>
        </p:spPr>
      </p:sp>
      <p:grpSp>
        <p:nvGrpSpPr>
          <p:cNvPr name="Group 6" id="6"/>
          <p:cNvGrpSpPr/>
          <p:nvPr/>
        </p:nvGrpSpPr>
        <p:grpSpPr>
          <a:xfrm rot="0">
            <a:off x="-2062" y="0"/>
            <a:ext cx="450526" cy="10287000"/>
            <a:chOff x="0" y="0"/>
            <a:chExt cx="152400" cy="3479800"/>
          </a:xfrm>
        </p:grpSpPr>
        <p:sp>
          <p:nvSpPr>
            <p:cNvPr name="Freeform 7" id="7"/>
            <p:cNvSpPr/>
            <p:nvPr/>
          </p:nvSpPr>
          <p:spPr>
            <a:xfrm>
              <a:off x="0" y="0"/>
              <a:ext cx="152400" cy="3479800"/>
            </a:xfrm>
            <a:custGeom>
              <a:avLst/>
              <a:gdLst/>
              <a:ahLst/>
              <a:cxnLst/>
              <a:rect r="r" b="b" t="t" l="l"/>
              <a:pathLst>
                <a:path h="3479800" w="152400">
                  <a:moveTo>
                    <a:pt x="0" y="0"/>
                  </a:moveTo>
                  <a:lnTo>
                    <a:pt x="152400" y="0"/>
                  </a:lnTo>
                  <a:lnTo>
                    <a:pt x="152400" y="3479800"/>
                  </a:lnTo>
                  <a:lnTo>
                    <a:pt x="0" y="3479800"/>
                  </a:lnTo>
                  <a:close/>
                </a:path>
              </a:pathLst>
            </a:custGeom>
            <a:solidFill>
              <a:srgbClr val="171831"/>
            </a:solidFill>
          </p:spPr>
        </p:sp>
      </p:grpSp>
      <p:pic>
        <p:nvPicPr>
          <p:cNvPr name="Picture 8" id="8"/>
          <p:cNvPicPr>
            <a:picLocks noChangeAspect="true"/>
          </p:cNvPicPr>
          <p:nvPr/>
        </p:nvPicPr>
        <p:blipFill>
          <a:blip r:embed="rId3"/>
          <a:srcRect l="0" t="0" r="0" b="0"/>
          <a:stretch>
            <a:fillRect/>
          </a:stretch>
        </p:blipFill>
        <p:spPr>
          <a:xfrm flipH="false" flipV="false" rot="0">
            <a:off x="10358874" y="1535747"/>
            <a:ext cx="7612384" cy="7890886"/>
          </a:xfrm>
          <a:prstGeom prst="rect">
            <a:avLst/>
          </a:prstGeom>
        </p:spPr>
      </p:pic>
      <p:sp>
        <p:nvSpPr>
          <p:cNvPr name="TextBox 9" id="9"/>
          <p:cNvSpPr txBox="true"/>
          <p:nvPr/>
        </p:nvSpPr>
        <p:spPr>
          <a:xfrm rot="0">
            <a:off x="1028700" y="1057275"/>
            <a:ext cx="6625017" cy="985520"/>
          </a:xfrm>
          <a:prstGeom prst="rect">
            <a:avLst/>
          </a:prstGeom>
        </p:spPr>
        <p:txBody>
          <a:bodyPr anchor="t" rtlCol="false" tIns="0" lIns="0" bIns="0" rIns="0">
            <a:spAutoFit/>
          </a:bodyPr>
          <a:lstStyle/>
          <a:p>
            <a:pPr>
              <a:lnSpc>
                <a:spcPts val="7704"/>
              </a:lnSpc>
            </a:pPr>
            <a:r>
              <a:rPr lang="en-US" sz="6699">
                <a:solidFill>
                  <a:srgbClr val="FFFFFF"/>
                </a:solidFill>
                <a:latin typeface="HK Grotesk Bold"/>
              </a:rPr>
              <a:t>Feature-2</a:t>
            </a:r>
          </a:p>
        </p:txBody>
      </p:sp>
      <p:sp>
        <p:nvSpPr>
          <p:cNvPr name="TextBox 10" id="10"/>
          <p:cNvSpPr txBox="true"/>
          <p:nvPr/>
        </p:nvSpPr>
        <p:spPr>
          <a:xfrm rot="0">
            <a:off x="1458490" y="3511592"/>
            <a:ext cx="8221971" cy="4660138"/>
          </a:xfrm>
          <a:prstGeom prst="rect">
            <a:avLst/>
          </a:prstGeom>
        </p:spPr>
        <p:txBody>
          <a:bodyPr anchor="t" rtlCol="false" tIns="0" lIns="0" bIns="0" rIns="0">
            <a:spAutoFit/>
          </a:bodyPr>
          <a:lstStyle/>
          <a:p>
            <a:pPr algn="just">
              <a:lnSpc>
                <a:spcPts val="3472"/>
              </a:lnSpc>
            </a:pPr>
            <a:r>
              <a:rPr lang="en-US" sz="3100">
                <a:solidFill>
                  <a:srgbClr val="FFFFFF"/>
                </a:solidFill>
                <a:latin typeface="HK Grotesk Bold"/>
              </a:rPr>
              <a:t> </a:t>
            </a:r>
            <a:r>
              <a:rPr lang="en-US" u="sng" sz="3100">
                <a:solidFill>
                  <a:srgbClr val="FFFFFF"/>
                </a:solidFill>
                <a:latin typeface="Arimo Bold"/>
              </a:rPr>
              <a:t>Goal:</a:t>
            </a:r>
            <a:r>
              <a:rPr lang="en-US" sz="3100">
                <a:solidFill>
                  <a:srgbClr val="FFFFFF"/>
                </a:solidFill>
                <a:latin typeface="Arimo"/>
              </a:rPr>
              <a:t> Filter PGs list and search by location </a:t>
            </a:r>
          </a:p>
          <a:p>
            <a:pPr algn="just">
              <a:lnSpc>
                <a:spcPts val="3472"/>
              </a:lnSpc>
            </a:pPr>
          </a:p>
          <a:p>
            <a:pPr algn="just">
              <a:lnSpc>
                <a:spcPts val="3360"/>
              </a:lnSpc>
            </a:pPr>
            <a:r>
              <a:rPr lang="en-US" sz="3000">
                <a:solidFill>
                  <a:srgbClr val="FFFFFF"/>
                </a:solidFill>
                <a:latin typeface="Arimo"/>
              </a:rPr>
              <a:t>1.Select the criteria that the user wants to find</a:t>
            </a:r>
          </a:p>
          <a:p>
            <a:pPr algn="just">
              <a:lnSpc>
                <a:spcPts val="3360"/>
              </a:lnSpc>
            </a:pPr>
            <a:r>
              <a:rPr lang="en-US" sz="3000">
                <a:solidFill>
                  <a:srgbClr val="FFFFFF"/>
                </a:solidFill>
                <a:latin typeface="HK Grotesk Bold"/>
              </a:rPr>
              <a:t>   </a:t>
            </a:r>
            <a:r>
              <a:rPr lang="en-US" sz="3000">
                <a:solidFill>
                  <a:srgbClr val="FFFFFF"/>
                </a:solidFill>
                <a:latin typeface="Arimo"/>
              </a:rPr>
              <a:t>1.1 If the user is satisfied with the search criteria then apply the search.</a:t>
            </a:r>
          </a:p>
          <a:p>
            <a:pPr algn="just">
              <a:lnSpc>
                <a:spcPts val="3360"/>
              </a:lnSpc>
            </a:pPr>
            <a:r>
              <a:rPr lang="en-US" sz="3000">
                <a:solidFill>
                  <a:srgbClr val="FFFFFF"/>
                </a:solidFill>
                <a:latin typeface="Arimo"/>
              </a:rPr>
              <a:t>        1.1.1 If the user is not satisfied with the criteria and misplaced then reset the filter</a:t>
            </a:r>
          </a:p>
          <a:p>
            <a:pPr algn="just">
              <a:lnSpc>
                <a:spcPts val="3360"/>
              </a:lnSpc>
            </a:pPr>
            <a:r>
              <a:rPr lang="en-US" sz="3000">
                <a:solidFill>
                  <a:srgbClr val="FFFFFF"/>
                </a:solidFill>
                <a:latin typeface="HK Grotesk Bold"/>
              </a:rPr>
              <a:t>  </a:t>
            </a:r>
            <a:r>
              <a:rPr lang="en-US" sz="3000">
                <a:solidFill>
                  <a:srgbClr val="FFFFFF"/>
                </a:solidFill>
                <a:latin typeface="Arimo"/>
              </a:rPr>
              <a:t>1.2 If the user wants to search by location then select the location</a:t>
            </a:r>
          </a:p>
          <a:p>
            <a:pPr algn="just">
              <a:lnSpc>
                <a:spcPts val="3360"/>
              </a:lnSpc>
            </a:pPr>
            <a:r>
              <a:rPr lang="en-US" sz="3000">
                <a:solidFill>
                  <a:srgbClr val="FFFFFF"/>
                </a:solidFill>
                <a:latin typeface="Arimo"/>
              </a:rPr>
              <a:t>         1.2.1 If the user doesn't want to type in location then search by current location</a:t>
            </a:r>
          </a:p>
        </p:txBody>
      </p:sp>
      <p:sp>
        <p:nvSpPr>
          <p:cNvPr name="TextBox 11" id="11"/>
          <p:cNvSpPr txBox="true"/>
          <p:nvPr/>
        </p:nvSpPr>
        <p:spPr>
          <a:xfrm rot="0">
            <a:off x="1028700" y="2310393"/>
            <a:ext cx="7727947" cy="491744"/>
          </a:xfrm>
          <a:prstGeom prst="rect">
            <a:avLst/>
          </a:prstGeom>
        </p:spPr>
        <p:txBody>
          <a:bodyPr anchor="t" rtlCol="false" tIns="0" lIns="0" bIns="0" rIns="0">
            <a:spAutoFit/>
          </a:bodyPr>
          <a:lstStyle/>
          <a:p>
            <a:pPr>
              <a:lnSpc>
                <a:spcPts val="3808"/>
              </a:lnSpc>
            </a:pPr>
            <a:r>
              <a:rPr lang="en-US" u="sng" sz="3400">
                <a:solidFill>
                  <a:srgbClr val="FFFFFF"/>
                </a:solidFill>
                <a:latin typeface="HK Grotesk Bold"/>
              </a:rPr>
              <a:t>Hierarchy Task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61" r="9742" b="36768"/>
          <a:stretch>
            <a:fillRect/>
          </a:stretch>
        </p:blipFill>
        <p:spPr>
          <a:xfrm>
            <a:off x="0" y="0"/>
            <a:ext cx="18288000" cy="10287000"/>
          </a:xfrm>
          <a:prstGeom prst="rect">
            <a:avLst/>
          </a:prstGeom>
        </p:spPr>
      </p:pic>
      <p:grpSp>
        <p:nvGrpSpPr>
          <p:cNvPr name="Group 3" id="3"/>
          <p:cNvGrpSpPr/>
          <p:nvPr/>
        </p:nvGrpSpPr>
        <p:grpSpPr>
          <a:xfrm rot="0">
            <a:off x="10209864" y="4490625"/>
            <a:ext cx="6392610" cy="1039631"/>
            <a:chOff x="0" y="0"/>
            <a:chExt cx="4060748" cy="660400"/>
          </a:xfrm>
        </p:grpSpPr>
        <p:sp>
          <p:nvSpPr>
            <p:cNvPr name="Freeform 4" id="4"/>
            <p:cNvSpPr/>
            <p:nvPr/>
          </p:nvSpPr>
          <p:spPr>
            <a:xfrm>
              <a:off x="0" y="0"/>
              <a:ext cx="4060748" cy="660400"/>
            </a:xfrm>
            <a:custGeom>
              <a:avLst/>
              <a:gdLst/>
              <a:ahLst/>
              <a:cxnLst/>
              <a:rect r="r" b="b" t="t" l="l"/>
              <a:pathLst>
                <a:path h="660400" w="4060748">
                  <a:moveTo>
                    <a:pt x="3936288" y="660400"/>
                  </a:moveTo>
                  <a:lnTo>
                    <a:pt x="124460" y="660400"/>
                  </a:lnTo>
                  <a:cubicBezTo>
                    <a:pt x="55880" y="660400"/>
                    <a:pt x="0" y="604520"/>
                    <a:pt x="0" y="535940"/>
                  </a:cubicBezTo>
                  <a:lnTo>
                    <a:pt x="0" y="124460"/>
                  </a:lnTo>
                  <a:cubicBezTo>
                    <a:pt x="0" y="55880"/>
                    <a:pt x="55880" y="0"/>
                    <a:pt x="124460" y="0"/>
                  </a:cubicBezTo>
                  <a:lnTo>
                    <a:pt x="3936288" y="0"/>
                  </a:lnTo>
                  <a:cubicBezTo>
                    <a:pt x="4004868" y="0"/>
                    <a:pt x="4060748" y="55880"/>
                    <a:pt x="4060748" y="124460"/>
                  </a:cubicBezTo>
                  <a:lnTo>
                    <a:pt x="4060748" y="535940"/>
                  </a:lnTo>
                  <a:cubicBezTo>
                    <a:pt x="4060748" y="604520"/>
                    <a:pt x="4004868" y="660400"/>
                    <a:pt x="3936288" y="660400"/>
                  </a:cubicBezTo>
                  <a:close/>
                </a:path>
              </a:pathLst>
            </a:custGeom>
            <a:solidFill>
              <a:srgbClr val="6968D4"/>
            </a:solidFill>
          </p:spPr>
        </p:sp>
      </p:grpSp>
      <p:grpSp>
        <p:nvGrpSpPr>
          <p:cNvPr name="Group 5" id="5"/>
          <p:cNvGrpSpPr/>
          <p:nvPr/>
        </p:nvGrpSpPr>
        <p:grpSpPr>
          <a:xfrm rot="0">
            <a:off x="10209864" y="5757267"/>
            <a:ext cx="6392610" cy="1039631"/>
            <a:chOff x="0" y="0"/>
            <a:chExt cx="4060748" cy="660400"/>
          </a:xfrm>
        </p:grpSpPr>
        <p:sp>
          <p:nvSpPr>
            <p:cNvPr name="Freeform 6" id="6"/>
            <p:cNvSpPr/>
            <p:nvPr/>
          </p:nvSpPr>
          <p:spPr>
            <a:xfrm>
              <a:off x="0" y="0"/>
              <a:ext cx="4060748" cy="660400"/>
            </a:xfrm>
            <a:custGeom>
              <a:avLst/>
              <a:gdLst/>
              <a:ahLst/>
              <a:cxnLst/>
              <a:rect r="r" b="b" t="t" l="l"/>
              <a:pathLst>
                <a:path h="660400" w="4060748">
                  <a:moveTo>
                    <a:pt x="3936288" y="660400"/>
                  </a:moveTo>
                  <a:lnTo>
                    <a:pt x="124460" y="660400"/>
                  </a:lnTo>
                  <a:cubicBezTo>
                    <a:pt x="55880" y="660400"/>
                    <a:pt x="0" y="604520"/>
                    <a:pt x="0" y="535940"/>
                  </a:cubicBezTo>
                  <a:lnTo>
                    <a:pt x="0" y="124460"/>
                  </a:lnTo>
                  <a:cubicBezTo>
                    <a:pt x="0" y="55880"/>
                    <a:pt x="55880" y="0"/>
                    <a:pt x="124460" y="0"/>
                  </a:cubicBezTo>
                  <a:lnTo>
                    <a:pt x="3936288" y="0"/>
                  </a:lnTo>
                  <a:cubicBezTo>
                    <a:pt x="4004868" y="0"/>
                    <a:pt x="4060748" y="55880"/>
                    <a:pt x="4060748" y="124460"/>
                  </a:cubicBezTo>
                  <a:lnTo>
                    <a:pt x="4060748" y="535940"/>
                  </a:lnTo>
                  <a:cubicBezTo>
                    <a:pt x="4060748" y="604520"/>
                    <a:pt x="4004868" y="660400"/>
                    <a:pt x="3936288" y="660400"/>
                  </a:cubicBezTo>
                  <a:close/>
                </a:path>
              </a:pathLst>
            </a:custGeom>
            <a:solidFill>
              <a:srgbClr val="484995"/>
            </a:solidFill>
          </p:spPr>
        </p:sp>
      </p:grpSp>
      <p:sp>
        <p:nvSpPr>
          <p:cNvPr name="AutoShape 7" id="7"/>
          <p:cNvSpPr/>
          <p:nvPr/>
        </p:nvSpPr>
        <p:spPr>
          <a:xfrm rot="0">
            <a:off x="10209864" y="3601792"/>
            <a:ext cx="6625017" cy="0"/>
          </a:xfrm>
          <a:prstGeom prst="line">
            <a:avLst/>
          </a:prstGeom>
          <a:ln cap="flat" w="9525">
            <a:solidFill>
              <a:srgbClr val="9695FF"/>
            </a:solidFill>
            <a:prstDash val="solid"/>
            <a:headEnd type="none" len="sm" w="sm"/>
            <a:tailEnd type="none" len="sm" w="sm"/>
          </a:ln>
        </p:spPr>
      </p:sp>
      <p:grpSp>
        <p:nvGrpSpPr>
          <p:cNvPr name="Group 8" id="8"/>
          <p:cNvGrpSpPr/>
          <p:nvPr/>
        </p:nvGrpSpPr>
        <p:grpSpPr>
          <a:xfrm rot="0">
            <a:off x="-2062" y="0"/>
            <a:ext cx="450526" cy="10287000"/>
            <a:chOff x="0" y="0"/>
            <a:chExt cx="152400" cy="3479800"/>
          </a:xfrm>
        </p:grpSpPr>
        <p:sp>
          <p:nvSpPr>
            <p:cNvPr name="Freeform 9" id="9"/>
            <p:cNvSpPr/>
            <p:nvPr/>
          </p:nvSpPr>
          <p:spPr>
            <a:xfrm>
              <a:off x="0" y="0"/>
              <a:ext cx="152400" cy="3479800"/>
            </a:xfrm>
            <a:custGeom>
              <a:avLst/>
              <a:gdLst/>
              <a:ahLst/>
              <a:cxnLst/>
              <a:rect r="r" b="b" t="t" l="l"/>
              <a:pathLst>
                <a:path h="3479800" w="152400">
                  <a:moveTo>
                    <a:pt x="0" y="0"/>
                  </a:moveTo>
                  <a:lnTo>
                    <a:pt x="152400" y="0"/>
                  </a:lnTo>
                  <a:lnTo>
                    <a:pt x="152400" y="3479800"/>
                  </a:lnTo>
                  <a:lnTo>
                    <a:pt x="0" y="3479800"/>
                  </a:lnTo>
                  <a:close/>
                </a:path>
              </a:pathLst>
            </a:custGeom>
            <a:solidFill>
              <a:srgbClr val="171831"/>
            </a:solidFill>
          </p:spPr>
        </p:sp>
      </p:grpSp>
      <p:grpSp>
        <p:nvGrpSpPr>
          <p:cNvPr name="Group 10" id="10"/>
          <p:cNvGrpSpPr/>
          <p:nvPr/>
        </p:nvGrpSpPr>
        <p:grpSpPr>
          <a:xfrm rot="0">
            <a:off x="10209864" y="6894609"/>
            <a:ext cx="6392610" cy="1039631"/>
            <a:chOff x="0" y="0"/>
            <a:chExt cx="4060748" cy="660400"/>
          </a:xfrm>
        </p:grpSpPr>
        <p:sp>
          <p:nvSpPr>
            <p:cNvPr name="Freeform 11" id="11"/>
            <p:cNvSpPr/>
            <p:nvPr/>
          </p:nvSpPr>
          <p:spPr>
            <a:xfrm>
              <a:off x="0" y="0"/>
              <a:ext cx="4060748" cy="660400"/>
            </a:xfrm>
            <a:custGeom>
              <a:avLst/>
              <a:gdLst/>
              <a:ahLst/>
              <a:cxnLst/>
              <a:rect r="r" b="b" t="t" l="l"/>
              <a:pathLst>
                <a:path h="660400" w="4060748">
                  <a:moveTo>
                    <a:pt x="3936288" y="660400"/>
                  </a:moveTo>
                  <a:lnTo>
                    <a:pt x="124460" y="660400"/>
                  </a:lnTo>
                  <a:cubicBezTo>
                    <a:pt x="55880" y="660400"/>
                    <a:pt x="0" y="604520"/>
                    <a:pt x="0" y="535940"/>
                  </a:cubicBezTo>
                  <a:lnTo>
                    <a:pt x="0" y="124460"/>
                  </a:lnTo>
                  <a:cubicBezTo>
                    <a:pt x="0" y="55880"/>
                    <a:pt x="55880" y="0"/>
                    <a:pt x="124460" y="0"/>
                  </a:cubicBezTo>
                  <a:lnTo>
                    <a:pt x="3936288" y="0"/>
                  </a:lnTo>
                  <a:cubicBezTo>
                    <a:pt x="4004868" y="0"/>
                    <a:pt x="4060748" y="55880"/>
                    <a:pt x="4060748" y="124460"/>
                  </a:cubicBezTo>
                  <a:lnTo>
                    <a:pt x="4060748" y="535940"/>
                  </a:lnTo>
                  <a:cubicBezTo>
                    <a:pt x="4060748" y="604520"/>
                    <a:pt x="4004868" y="660400"/>
                    <a:pt x="3936288" y="660400"/>
                  </a:cubicBezTo>
                  <a:close/>
                </a:path>
              </a:pathLst>
            </a:custGeom>
            <a:solidFill>
              <a:srgbClr val="6968D4"/>
            </a:solidFill>
          </p:spPr>
        </p:sp>
      </p:grpSp>
      <p:pic>
        <p:nvPicPr>
          <p:cNvPr name="Picture 12" id="12"/>
          <p:cNvPicPr>
            <a:picLocks noChangeAspect="true"/>
          </p:cNvPicPr>
          <p:nvPr/>
        </p:nvPicPr>
        <p:blipFill>
          <a:blip r:embed="rId3"/>
          <a:srcRect l="0" t="0" r="0" b="0"/>
          <a:stretch>
            <a:fillRect/>
          </a:stretch>
        </p:blipFill>
        <p:spPr>
          <a:xfrm flipH="false" flipV="false" rot="0">
            <a:off x="1394228" y="1144912"/>
            <a:ext cx="8037007" cy="8468747"/>
          </a:xfrm>
          <a:prstGeom prst="rect">
            <a:avLst/>
          </a:prstGeom>
        </p:spPr>
      </p:pic>
      <p:sp>
        <p:nvSpPr>
          <p:cNvPr name="TextBox 13" id="13"/>
          <p:cNvSpPr txBox="true"/>
          <p:nvPr/>
        </p:nvSpPr>
        <p:spPr>
          <a:xfrm rot="0">
            <a:off x="10172691" y="1057275"/>
            <a:ext cx="6625017" cy="985520"/>
          </a:xfrm>
          <a:prstGeom prst="rect">
            <a:avLst/>
          </a:prstGeom>
        </p:spPr>
        <p:txBody>
          <a:bodyPr anchor="t" rtlCol="false" tIns="0" lIns="0" bIns="0" rIns="0">
            <a:spAutoFit/>
          </a:bodyPr>
          <a:lstStyle/>
          <a:p>
            <a:pPr>
              <a:lnSpc>
                <a:spcPts val="7704"/>
              </a:lnSpc>
            </a:pPr>
            <a:r>
              <a:rPr lang="en-US" sz="6699">
                <a:solidFill>
                  <a:srgbClr val="FFFFFF"/>
                </a:solidFill>
                <a:latin typeface="HK Grotesk Bold"/>
              </a:rPr>
              <a:t>Feature-3</a:t>
            </a:r>
          </a:p>
        </p:txBody>
      </p:sp>
      <p:sp>
        <p:nvSpPr>
          <p:cNvPr name="TextBox 14" id="14"/>
          <p:cNvSpPr txBox="true"/>
          <p:nvPr/>
        </p:nvSpPr>
        <p:spPr>
          <a:xfrm rot="0">
            <a:off x="10209864" y="2225695"/>
            <a:ext cx="7049436" cy="1086485"/>
          </a:xfrm>
          <a:prstGeom prst="rect">
            <a:avLst/>
          </a:prstGeom>
        </p:spPr>
        <p:txBody>
          <a:bodyPr anchor="t" rtlCol="false" tIns="0" lIns="0" bIns="0" rIns="0">
            <a:spAutoFit/>
          </a:bodyPr>
          <a:lstStyle/>
          <a:p>
            <a:pPr algn="just">
              <a:lnSpc>
                <a:spcPts val="2860"/>
              </a:lnSpc>
            </a:pPr>
            <a:r>
              <a:rPr lang="en-US" sz="2200">
                <a:solidFill>
                  <a:srgbClr val="FFFFFF"/>
                </a:solidFill>
                <a:latin typeface="HK Grotesk Light"/>
              </a:rPr>
              <a:t>Providing the feature to the user to have a conversation with the owner of the PG to get some important details that are required for a PG Finder to know.</a:t>
            </a:r>
          </a:p>
        </p:txBody>
      </p:sp>
      <p:sp>
        <p:nvSpPr>
          <p:cNvPr name="TextBox 15" id="15"/>
          <p:cNvSpPr txBox="true"/>
          <p:nvPr/>
        </p:nvSpPr>
        <p:spPr>
          <a:xfrm rot="0">
            <a:off x="11172084" y="4766117"/>
            <a:ext cx="4842169" cy="529626"/>
          </a:xfrm>
          <a:prstGeom prst="rect">
            <a:avLst/>
          </a:prstGeom>
        </p:spPr>
        <p:txBody>
          <a:bodyPr anchor="t" rtlCol="false" tIns="0" lIns="0" bIns="0" rIns="0">
            <a:spAutoFit/>
          </a:bodyPr>
          <a:lstStyle/>
          <a:p>
            <a:pPr>
              <a:lnSpc>
                <a:spcPts val="4056"/>
              </a:lnSpc>
            </a:pPr>
            <a:r>
              <a:rPr lang="en-US" sz="3621">
                <a:solidFill>
                  <a:srgbClr val="FFFFFF"/>
                </a:solidFill>
                <a:latin typeface="HK Grotesk Bold"/>
              </a:rPr>
              <a:t>Strive for Consistency</a:t>
            </a:r>
          </a:p>
        </p:txBody>
      </p:sp>
      <p:sp>
        <p:nvSpPr>
          <p:cNvPr name="TextBox 16" id="16"/>
          <p:cNvSpPr txBox="true"/>
          <p:nvPr/>
        </p:nvSpPr>
        <p:spPr>
          <a:xfrm rot="0">
            <a:off x="11090008" y="6099904"/>
            <a:ext cx="5430389" cy="399977"/>
          </a:xfrm>
          <a:prstGeom prst="rect">
            <a:avLst/>
          </a:prstGeom>
        </p:spPr>
        <p:txBody>
          <a:bodyPr anchor="t" rtlCol="false" tIns="0" lIns="0" bIns="0" rIns="0">
            <a:spAutoFit/>
          </a:bodyPr>
          <a:lstStyle/>
          <a:p>
            <a:pPr>
              <a:lnSpc>
                <a:spcPts val="3141"/>
              </a:lnSpc>
            </a:pPr>
            <a:r>
              <a:rPr lang="en-US" sz="2805">
                <a:solidFill>
                  <a:srgbClr val="FFFFFF"/>
                </a:solidFill>
                <a:latin typeface="HK Grotesk Bold"/>
              </a:rPr>
              <a:t>Reduce Short Term Memory Load</a:t>
            </a:r>
          </a:p>
        </p:txBody>
      </p:sp>
      <p:sp>
        <p:nvSpPr>
          <p:cNvPr name="TextBox 17" id="17"/>
          <p:cNvSpPr txBox="true"/>
          <p:nvPr/>
        </p:nvSpPr>
        <p:spPr>
          <a:xfrm rot="0">
            <a:off x="10543334" y="4822555"/>
            <a:ext cx="546674" cy="397699"/>
          </a:xfrm>
          <a:prstGeom prst="rect">
            <a:avLst/>
          </a:prstGeom>
        </p:spPr>
        <p:txBody>
          <a:bodyPr anchor="t" rtlCol="false" tIns="0" lIns="0" bIns="0" rIns="0">
            <a:spAutoFit/>
          </a:bodyPr>
          <a:lstStyle/>
          <a:p>
            <a:pPr algn="ctr">
              <a:lnSpc>
                <a:spcPts val="3060"/>
              </a:lnSpc>
            </a:pPr>
            <a:r>
              <a:rPr lang="en-US" sz="2638">
                <a:solidFill>
                  <a:srgbClr val="FFFFFF"/>
                </a:solidFill>
                <a:latin typeface="HK Grotesk Bold"/>
              </a:rPr>
              <a:t>1</a:t>
            </a:r>
          </a:p>
        </p:txBody>
      </p:sp>
      <p:sp>
        <p:nvSpPr>
          <p:cNvPr name="TextBox 18" id="18"/>
          <p:cNvSpPr txBox="true"/>
          <p:nvPr/>
        </p:nvSpPr>
        <p:spPr>
          <a:xfrm rot="0">
            <a:off x="10543334" y="6080854"/>
            <a:ext cx="546674" cy="397699"/>
          </a:xfrm>
          <a:prstGeom prst="rect">
            <a:avLst/>
          </a:prstGeom>
        </p:spPr>
        <p:txBody>
          <a:bodyPr anchor="t" rtlCol="false" tIns="0" lIns="0" bIns="0" rIns="0">
            <a:spAutoFit/>
          </a:bodyPr>
          <a:lstStyle/>
          <a:p>
            <a:pPr algn="ctr">
              <a:lnSpc>
                <a:spcPts val="3060"/>
              </a:lnSpc>
            </a:pPr>
            <a:r>
              <a:rPr lang="en-US" sz="2638">
                <a:solidFill>
                  <a:srgbClr val="FFFFFF"/>
                </a:solidFill>
                <a:latin typeface="HK Grotesk Bold"/>
              </a:rPr>
              <a:t>2</a:t>
            </a:r>
          </a:p>
        </p:txBody>
      </p:sp>
      <p:sp>
        <p:nvSpPr>
          <p:cNvPr name="TextBox 19" id="19"/>
          <p:cNvSpPr txBox="true"/>
          <p:nvPr/>
        </p:nvSpPr>
        <p:spPr>
          <a:xfrm rot="0">
            <a:off x="10209864" y="3866221"/>
            <a:ext cx="5996035" cy="386795"/>
          </a:xfrm>
          <a:prstGeom prst="rect">
            <a:avLst/>
          </a:prstGeom>
        </p:spPr>
        <p:txBody>
          <a:bodyPr anchor="t" rtlCol="false" tIns="0" lIns="0" bIns="0" rIns="0">
            <a:spAutoFit/>
          </a:bodyPr>
          <a:lstStyle/>
          <a:p>
            <a:pPr>
              <a:lnSpc>
                <a:spcPts val="2954"/>
              </a:lnSpc>
            </a:pPr>
            <a:r>
              <a:rPr lang="en-US" u="sng" sz="2638">
                <a:solidFill>
                  <a:srgbClr val="FFFFFF"/>
                </a:solidFill>
                <a:latin typeface="HK Grotesk Bold"/>
              </a:rPr>
              <a:t>Design Principles / Universal Usability</a:t>
            </a:r>
          </a:p>
        </p:txBody>
      </p:sp>
      <p:sp>
        <p:nvSpPr>
          <p:cNvPr name="TextBox 20" id="20"/>
          <p:cNvSpPr txBox="true"/>
          <p:nvPr/>
        </p:nvSpPr>
        <p:spPr>
          <a:xfrm rot="0">
            <a:off x="11172084" y="7092264"/>
            <a:ext cx="5033815" cy="770436"/>
          </a:xfrm>
          <a:prstGeom prst="rect">
            <a:avLst/>
          </a:prstGeom>
        </p:spPr>
        <p:txBody>
          <a:bodyPr anchor="t" rtlCol="false" tIns="0" lIns="0" bIns="0" rIns="0">
            <a:spAutoFit/>
          </a:bodyPr>
          <a:lstStyle/>
          <a:p>
            <a:pPr>
              <a:lnSpc>
                <a:spcPts val="3029"/>
              </a:lnSpc>
            </a:pPr>
            <a:r>
              <a:rPr lang="en-US" sz="2705">
                <a:solidFill>
                  <a:srgbClr val="FFFFFF"/>
                </a:solidFill>
                <a:latin typeface="HK Grotesk Bold"/>
              </a:rPr>
              <a:t>Support Internal Locus of Control</a:t>
            </a:r>
          </a:p>
        </p:txBody>
      </p:sp>
      <p:sp>
        <p:nvSpPr>
          <p:cNvPr name="TextBox 21" id="21"/>
          <p:cNvSpPr txBox="true"/>
          <p:nvPr/>
        </p:nvSpPr>
        <p:spPr>
          <a:xfrm rot="0">
            <a:off x="10543334" y="7226539"/>
            <a:ext cx="546674" cy="397699"/>
          </a:xfrm>
          <a:prstGeom prst="rect">
            <a:avLst/>
          </a:prstGeom>
        </p:spPr>
        <p:txBody>
          <a:bodyPr anchor="t" rtlCol="false" tIns="0" lIns="0" bIns="0" rIns="0">
            <a:spAutoFit/>
          </a:bodyPr>
          <a:lstStyle/>
          <a:p>
            <a:pPr algn="ctr">
              <a:lnSpc>
                <a:spcPts val="3060"/>
              </a:lnSpc>
            </a:pPr>
            <a:r>
              <a:rPr lang="en-US" sz="2638">
                <a:solidFill>
                  <a:srgbClr val="FFFFFF"/>
                </a:solidFill>
                <a:latin typeface="HK Grotesk Bold"/>
              </a:rPr>
              <a:t>3</a:t>
            </a:r>
          </a:p>
        </p:txBody>
      </p:sp>
      <p:sp>
        <p:nvSpPr>
          <p:cNvPr name="TextBox 22" id="22"/>
          <p:cNvSpPr txBox="true"/>
          <p:nvPr/>
        </p:nvSpPr>
        <p:spPr>
          <a:xfrm rot="0">
            <a:off x="10209864" y="8147981"/>
            <a:ext cx="6392610" cy="403483"/>
          </a:xfrm>
          <a:prstGeom prst="rect">
            <a:avLst/>
          </a:prstGeom>
        </p:spPr>
        <p:txBody>
          <a:bodyPr anchor="t" rtlCol="false" tIns="0" lIns="0" bIns="0" rIns="0">
            <a:spAutoFit/>
          </a:bodyPr>
          <a:lstStyle/>
          <a:p>
            <a:pPr>
              <a:lnSpc>
                <a:spcPts val="3150"/>
              </a:lnSpc>
            </a:pPr>
            <a:r>
              <a:rPr lang="en-US" u="sng" sz="2812">
                <a:solidFill>
                  <a:srgbClr val="FFFFFF"/>
                </a:solidFill>
                <a:latin typeface="HK Grotesk Bold"/>
              </a:rPr>
              <a:t>Interaction Style</a:t>
            </a:r>
          </a:p>
        </p:txBody>
      </p:sp>
      <p:grpSp>
        <p:nvGrpSpPr>
          <p:cNvPr name="Group 23" id="23"/>
          <p:cNvGrpSpPr/>
          <p:nvPr/>
        </p:nvGrpSpPr>
        <p:grpSpPr>
          <a:xfrm rot="0">
            <a:off x="10266619" y="8738825"/>
            <a:ext cx="6568262" cy="1363120"/>
            <a:chOff x="0" y="0"/>
            <a:chExt cx="3913491" cy="812172"/>
          </a:xfrm>
        </p:grpSpPr>
        <p:sp>
          <p:nvSpPr>
            <p:cNvPr name="Freeform 24" id="24"/>
            <p:cNvSpPr/>
            <p:nvPr/>
          </p:nvSpPr>
          <p:spPr>
            <a:xfrm>
              <a:off x="0" y="0"/>
              <a:ext cx="3913491" cy="812172"/>
            </a:xfrm>
            <a:custGeom>
              <a:avLst/>
              <a:gdLst/>
              <a:ahLst/>
              <a:cxnLst/>
              <a:rect r="r" b="b" t="t" l="l"/>
              <a:pathLst>
                <a:path h="812172" w="3913491">
                  <a:moveTo>
                    <a:pt x="3789031" y="812172"/>
                  </a:moveTo>
                  <a:lnTo>
                    <a:pt x="124460" y="812172"/>
                  </a:lnTo>
                  <a:cubicBezTo>
                    <a:pt x="55880" y="812172"/>
                    <a:pt x="0" y="756292"/>
                    <a:pt x="0" y="687712"/>
                  </a:cubicBezTo>
                  <a:lnTo>
                    <a:pt x="0" y="124460"/>
                  </a:lnTo>
                  <a:cubicBezTo>
                    <a:pt x="0" y="55880"/>
                    <a:pt x="55880" y="0"/>
                    <a:pt x="124460" y="0"/>
                  </a:cubicBezTo>
                  <a:lnTo>
                    <a:pt x="3789031" y="0"/>
                  </a:lnTo>
                  <a:cubicBezTo>
                    <a:pt x="3857611" y="0"/>
                    <a:pt x="3913491" y="55880"/>
                    <a:pt x="3913491" y="124460"/>
                  </a:cubicBezTo>
                  <a:lnTo>
                    <a:pt x="3913491" y="687712"/>
                  </a:lnTo>
                  <a:cubicBezTo>
                    <a:pt x="3913491" y="756292"/>
                    <a:pt x="3857611" y="812172"/>
                    <a:pt x="3789031" y="812172"/>
                  </a:cubicBezTo>
                  <a:close/>
                </a:path>
              </a:pathLst>
            </a:custGeom>
            <a:solidFill>
              <a:srgbClr val="6968D4"/>
            </a:solidFill>
          </p:spPr>
        </p:sp>
      </p:grpSp>
      <p:sp>
        <p:nvSpPr>
          <p:cNvPr name="TextBox 25" id="25"/>
          <p:cNvSpPr txBox="true"/>
          <p:nvPr/>
        </p:nvSpPr>
        <p:spPr>
          <a:xfrm rot="0">
            <a:off x="10552396" y="8869829"/>
            <a:ext cx="4908704" cy="1017289"/>
          </a:xfrm>
          <a:prstGeom prst="rect">
            <a:avLst/>
          </a:prstGeom>
        </p:spPr>
        <p:txBody>
          <a:bodyPr anchor="t" rtlCol="false" tIns="0" lIns="0" bIns="0" rIns="0">
            <a:spAutoFit/>
          </a:bodyPr>
          <a:lstStyle/>
          <a:p>
            <a:pPr marL="769545" indent="-384773" lvl="1">
              <a:lnSpc>
                <a:spcPts val="3992"/>
              </a:lnSpc>
              <a:buFont typeface="Arial"/>
              <a:buChar char="•"/>
            </a:pPr>
            <a:r>
              <a:rPr lang="en-US" sz="3564">
                <a:solidFill>
                  <a:srgbClr val="FFFFFF"/>
                </a:solidFill>
                <a:latin typeface="HK Grotesk Bold"/>
              </a:rPr>
              <a:t>Direct Manipulation</a:t>
            </a:r>
          </a:p>
          <a:p>
            <a:pPr marL="769545" indent="-384773" lvl="1">
              <a:lnSpc>
                <a:spcPts val="3992"/>
              </a:lnSpc>
              <a:buFont typeface="Arial"/>
              <a:buChar char="•"/>
            </a:pPr>
            <a:r>
              <a:rPr lang="en-US" sz="3564">
                <a:solidFill>
                  <a:srgbClr val="FFFFFF"/>
                </a:solidFill>
                <a:latin typeface="HK Grotesk Bold"/>
              </a:rPr>
              <a:t>Menu Selection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61" r="9742" b="36768"/>
          <a:stretch>
            <a:fillRect/>
          </a:stretch>
        </p:blipFill>
        <p:spPr>
          <a:xfrm>
            <a:off x="0" y="0"/>
            <a:ext cx="18288000" cy="10287000"/>
          </a:xfrm>
          <a:prstGeom prst="rect">
            <a:avLst/>
          </a:prstGeom>
        </p:spPr>
      </p:pic>
      <p:grpSp>
        <p:nvGrpSpPr>
          <p:cNvPr name="Group 3" id="3"/>
          <p:cNvGrpSpPr/>
          <p:nvPr/>
        </p:nvGrpSpPr>
        <p:grpSpPr>
          <a:xfrm rot="0">
            <a:off x="1028700" y="3262348"/>
            <a:ext cx="16230600" cy="3336687"/>
            <a:chOff x="0" y="0"/>
            <a:chExt cx="7999494" cy="1644536"/>
          </a:xfrm>
        </p:grpSpPr>
        <p:sp>
          <p:nvSpPr>
            <p:cNvPr name="Freeform 4" id="4"/>
            <p:cNvSpPr/>
            <p:nvPr/>
          </p:nvSpPr>
          <p:spPr>
            <a:xfrm>
              <a:off x="0" y="0"/>
              <a:ext cx="7999494" cy="1644536"/>
            </a:xfrm>
            <a:custGeom>
              <a:avLst/>
              <a:gdLst/>
              <a:ahLst/>
              <a:cxnLst/>
              <a:rect r="r" b="b" t="t" l="l"/>
              <a:pathLst>
                <a:path h="1644536" w="7999494">
                  <a:moveTo>
                    <a:pt x="7875033" y="1644536"/>
                  </a:moveTo>
                  <a:lnTo>
                    <a:pt x="124460" y="1644536"/>
                  </a:lnTo>
                  <a:cubicBezTo>
                    <a:pt x="55880" y="1644536"/>
                    <a:pt x="0" y="1588656"/>
                    <a:pt x="0" y="1520076"/>
                  </a:cubicBezTo>
                  <a:lnTo>
                    <a:pt x="0" y="124460"/>
                  </a:lnTo>
                  <a:cubicBezTo>
                    <a:pt x="0" y="55880"/>
                    <a:pt x="55880" y="0"/>
                    <a:pt x="124460" y="0"/>
                  </a:cubicBezTo>
                  <a:lnTo>
                    <a:pt x="7875034" y="0"/>
                  </a:lnTo>
                  <a:cubicBezTo>
                    <a:pt x="7943614" y="0"/>
                    <a:pt x="7999494" y="55880"/>
                    <a:pt x="7999494" y="124460"/>
                  </a:cubicBezTo>
                  <a:lnTo>
                    <a:pt x="7999494" y="1520076"/>
                  </a:lnTo>
                  <a:cubicBezTo>
                    <a:pt x="7999494" y="1588656"/>
                    <a:pt x="7943614" y="1644536"/>
                    <a:pt x="7875034" y="1644536"/>
                  </a:cubicBezTo>
                  <a:close/>
                </a:path>
              </a:pathLst>
            </a:custGeom>
            <a:solidFill>
              <a:srgbClr val="6968D4"/>
            </a:solidFill>
          </p:spPr>
        </p:sp>
      </p:grpSp>
      <p:sp>
        <p:nvSpPr>
          <p:cNvPr name="AutoShape 5" id="5"/>
          <p:cNvSpPr/>
          <p:nvPr/>
        </p:nvSpPr>
        <p:spPr>
          <a:xfrm rot="0">
            <a:off x="1028700" y="2042795"/>
            <a:ext cx="6625017" cy="0"/>
          </a:xfrm>
          <a:prstGeom prst="line">
            <a:avLst/>
          </a:prstGeom>
          <a:ln cap="flat" w="9525">
            <a:solidFill>
              <a:srgbClr val="9695FF"/>
            </a:solidFill>
            <a:prstDash val="solid"/>
            <a:headEnd type="none" len="sm" w="sm"/>
            <a:tailEnd type="none" len="sm" w="sm"/>
          </a:ln>
        </p:spPr>
      </p:sp>
      <p:grpSp>
        <p:nvGrpSpPr>
          <p:cNvPr name="Group 6" id="6"/>
          <p:cNvGrpSpPr/>
          <p:nvPr/>
        </p:nvGrpSpPr>
        <p:grpSpPr>
          <a:xfrm rot="0">
            <a:off x="-2062" y="0"/>
            <a:ext cx="450526" cy="10287000"/>
            <a:chOff x="0" y="0"/>
            <a:chExt cx="152400" cy="3479800"/>
          </a:xfrm>
        </p:grpSpPr>
        <p:sp>
          <p:nvSpPr>
            <p:cNvPr name="Freeform 7" id="7"/>
            <p:cNvSpPr/>
            <p:nvPr/>
          </p:nvSpPr>
          <p:spPr>
            <a:xfrm>
              <a:off x="0" y="0"/>
              <a:ext cx="152400" cy="3479800"/>
            </a:xfrm>
            <a:custGeom>
              <a:avLst/>
              <a:gdLst/>
              <a:ahLst/>
              <a:cxnLst/>
              <a:rect r="r" b="b" t="t" l="l"/>
              <a:pathLst>
                <a:path h="3479800" w="152400">
                  <a:moveTo>
                    <a:pt x="0" y="0"/>
                  </a:moveTo>
                  <a:lnTo>
                    <a:pt x="152400" y="0"/>
                  </a:lnTo>
                  <a:lnTo>
                    <a:pt x="152400" y="3479800"/>
                  </a:lnTo>
                  <a:lnTo>
                    <a:pt x="0" y="3479800"/>
                  </a:lnTo>
                  <a:close/>
                </a:path>
              </a:pathLst>
            </a:custGeom>
            <a:solidFill>
              <a:srgbClr val="171831"/>
            </a:solidFill>
          </p:spPr>
        </p:sp>
      </p:grpSp>
      <p:sp>
        <p:nvSpPr>
          <p:cNvPr name="TextBox 8" id="8"/>
          <p:cNvSpPr txBox="true"/>
          <p:nvPr/>
        </p:nvSpPr>
        <p:spPr>
          <a:xfrm rot="0">
            <a:off x="1028700" y="1057275"/>
            <a:ext cx="6625017" cy="985520"/>
          </a:xfrm>
          <a:prstGeom prst="rect">
            <a:avLst/>
          </a:prstGeom>
        </p:spPr>
        <p:txBody>
          <a:bodyPr anchor="t" rtlCol="false" tIns="0" lIns="0" bIns="0" rIns="0">
            <a:spAutoFit/>
          </a:bodyPr>
          <a:lstStyle/>
          <a:p>
            <a:pPr>
              <a:lnSpc>
                <a:spcPts val="7704"/>
              </a:lnSpc>
            </a:pPr>
            <a:r>
              <a:rPr lang="en-US" sz="6699">
                <a:solidFill>
                  <a:srgbClr val="FFFFFF"/>
                </a:solidFill>
                <a:latin typeface="HK Grotesk Bold"/>
              </a:rPr>
              <a:t>Feature-3</a:t>
            </a:r>
          </a:p>
        </p:txBody>
      </p:sp>
      <p:sp>
        <p:nvSpPr>
          <p:cNvPr name="TextBox 9" id="9"/>
          <p:cNvSpPr txBox="true"/>
          <p:nvPr/>
        </p:nvSpPr>
        <p:spPr>
          <a:xfrm rot="0">
            <a:off x="1201875" y="3502067"/>
            <a:ext cx="15612487" cy="2835276"/>
          </a:xfrm>
          <a:prstGeom prst="rect">
            <a:avLst/>
          </a:prstGeom>
        </p:spPr>
        <p:txBody>
          <a:bodyPr anchor="t" rtlCol="false" tIns="0" lIns="0" bIns="0" rIns="0">
            <a:spAutoFit/>
          </a:bodyPr>
          <a:lstStyle/>
          <a:p>
            <a:pPr algn="just">
              <a:lnSpc>
                <a:spcPts val="2800"/>
              </a:lnSpc>
            </a:pPr>
            <a:r>
              <a:rPr lang="en-US" u="none" sz="2500">
                <a:solidFill>
                  <a:srgbClr val="FFFFFF"/>
                </a:solidFill>
                <a:latin typeface="Arimo"/>
              </a:rPr>
              <a:t>Goal:</a:t>
            </a:r>
            <a:r>
              <a:rPr lang="en-US" sz="2500">
                <a:solidFill>
                  <a:srgbClr val="FFFFFF"/>
                </a:solidFill>
                <a:latin typeface="Arimo"/>
              </a:rPr>
              <a:t> Chat with the owner of PG to get the necessary information</a:t>
            </a:r>
          </a:p>
          <a:p>
            <a:pPr algn="just">
              <a:lnSpc>
                <a:spcPts val="2800"/>
              </a:lnSpc>
            </a:pPr>
            <a:r>
              <a:rPr lang="en-US" sz="2500">
                <a:solidFill>
                  <a:srgbClr val="FFFFFF"/>
                </a:solidFill>
                <a:latin typeface="HK Grotesk Bold"/>
              </a:rPr>
              <a:t>1. The user sends the doubts to the concerned owner.</a:t>
            </a:r>
          </a:p>
          <a:p>
            <a:pPr algn="just">
              <a:lnSpc>
                <a:spcPts val="2800"/>
              </a:lnSpc>
            </a:pPr>
            <a:r>
              <a:rPr lang="en-US" sz="2500">
                <a:solidFill>
                  <a:srgbClr val="FFFFFF"/>
                </a:solidFill>
                <a:latin typeface="HK Grotesk Bold"/>
              </a:rPr>
              <a:t>     1.1 Editing the message which is previously sent</a:t>
            </a:r>
          </a:p>
          <a:p>
            <a:pPr algn="just">
              <a:lnSpc>
                <a:spcPts val="2800"/>
              </a:lnSpc>
            </a:pPr>
            <a:r>
              <a:rPr lang="en-US" sz="2500">
                <a:solidFill>
                  <a:srgbClr val="FFFFFF"/>
                </a:solidFill>
                <a:latin typeface="HK Grotesk Bold"/>
              </a:rPr>
              <a:t>          1.1.1 Check whether the message after editing is not empty. </a:t>
            </a:r>
          </a:p>
          <a:p>
            <a:pPr algn="just">
              <a:lnSpc>
                <a:spcPts val="2800"/>
              </a:lnSpc>
            </a:pPr>
            <a:r>
              <a:rPr lang="en-US" sz="2500">
                <a:solidFill>
                  <a:srgbClr val="FFFFFF"/>
                </a:solidFill>
                <a:latin typeface="HK Grotesk Bold"/>
              </a:rPr>
              <a:t>     1.2. Deleting the message which is previously sent due to some error in typing. </a:t>
            </a:r>
          </a:p>
          <a:p>
            <a:pPr algn="just">
              <a:lnSpc>
                <a:spcPts val="2800"/>
              </a:lnSpc>
            </a:pPr>
            <a:r>
              <a:rPr lang="en-US" sz="2500">
                <a:solidFill>
                  <a:srgbClr val="FFFFFF"/>
                </a:solidFill>
                <a:latin typeface="HK Grotesk Bold"/>
              </a:rPr>
              <a:t>          1.2.1 Check whether the message is removed from both sides. </a:t>
            </a:r>
          </a:p>
          <a:p>
            <a:pPr algn="just">
              <a:lnSpc>
                <a:spcPts val="2800"/>
              </a:lnSpc>
            </a:pPr>
            <a:r>
              <a:rPr lang="en-US" sz="2500">
                <a:solidFill>
                  <a:srgbClr val="FFFFFF"/>
                </a:solidFill>
                <a:latin typeface="HK Grotesk Bold"/>
              </a:rPr>
              <a:t>          1.2.2 If the message is deleted successfully then show the message accordingly.</a:t>
            </a:r>
          </a:p>
          <a:p>
            <a:pPr algn="just">
              <a:lnSpc>
                <a:spcPts val="2800"/>
              </a:lnSpc>
            </a:pPr>
            <a:r>
              <a:rPr lang="en-US" sz="2500">
                <a:solidFill>
                  <a:srgbClr val="FFFFFF"/>
                </a:solidFill>
                <a:latin typeface="HK Grotesk Bold"/>
              </a:rPr>
              <a:t>2. The user gets a reply message from the concerned owner.</a:t>
            </a:r>
          </a:p>
        </p:txBody>
      </p:sp>
      <p:sp>
        <p:nvSpPr>
          <p:cNvPr name="TextBox 10" id="10"/>
          <p:cNvSpPr txBox="true"/>
          <p:nvPr/>
        </p:nvSpPr>
        <p:spPr>
          <a:xfrm rot="0">
            <a:off x="1028700" y="2310393"/>
            <a:ext cx="7727947" cy="491744"/>
          </a:xfrm>
          <a:prstGeom prst="rect">
            <a:avLst/>
          </a:prstGeom>
        </p:spPr>
        <p:txBody>
          <a:bodyPr anchor="t" rtlCol="false" tIns="0" lIns="0" bIns="0" rIns="0">
            <a:spAutoFit/>
          </a:bodyPr>
          <a:lstStyle/>
          <a:p>
            <a:pPr>
              <a:lnSpc>
                <a:spcPts val="3808"/>
              </a:lnSpc>
            </a:pPr>
            <a:r>
              <a:rPr lang="en-US" u="sng" sz="3400">
                <a:solidFill>
                  <a:srgbClr val="FFFFFF"/>
                </a:solidFill>
                <a:latin typeface="HK Grotesk Bold"/>
              </a:rPr>
              <a:t>Hierarchy Task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DAE-a18jqCg</dc:identifier>
  <dcterms:modified xsi:type="dcterms:W3CDTF">2011-08-01T06:04:30Z</dcterms:modified>
  <cp:revision>1</cp:revision>
  <dc:title>HCI_Project_Presentation_PPT_Group_18</dc:title>
</cp:coreProperties>
</file>